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4" r:id="rId3"/>
    <p:sldMasterId id="2147483655" r:id="rId4"/>
    <p:sldMasterId id="2147483933" r:id="rId5"/>
    <p:sldMasterId id="2147484091" r:id="rId6"/>
    <p:sldMasterId id="2147484103" r:id="rId7"/>
    <p:sldMasterId id="2147484115" r:id="rId8"/>
  </p:sldMasterIdLst>
  <p:notesMasterIdLst>
    <p:notesMasterId r:id="rId31"/>
  </p:notesMasterIdLst>
  <p:sldIdLst>
    <p:sldId id="424" r:id="rId9"/>
    <p:sldId id="414" r:id="rId10"/>
    <p:sldId id="400" r:id="rId11"/>
    <p:sldId id="401" r:id="rId12"/>
    <p:sldId id="409" r:id="rId13"/>
    <p:sldId id="408" r:id="rId14"/>
    <p:sldId id="402" r:id="rId15"/>
    <p:sldId id="426" r:id="rId16"/>
    <p:sldId id="403" r:id="rId17"/>
    <p:sldId id="406" r:id="rId18"/>
    <p:sldId id="407" r:id="rId19"/>
    <p:sldId id="410" r:id="rId20"/>
    <p:sldId id="411" r:id="rId21"/>
    <p:sldId id="412" r:id="rId22"/>
    <p:sldId id="416" r:id="rId23"/>
    <p:sldId id="415" r:id="rId24"/>
    <p:sldId id="417" r:id="rId25"/>
    <p:sldId id="418" r:id="rId26"/>
    <p:sldId id="419" r:id="rId27"/>
    <p:sldId id="420" r:id="rId28"/>
    <p:sldId id="421" r:id="rId29"/>
    <p:sldId id="423" r:id="rId30"/>
  </p:sldIdLst>
  <p:sldSz cx="13004800" cy="9753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F9F9"/>
    <a:srgbClr val="3366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9761" autoAdjust="0"/>
  </p:normalViewPr>
  <p:slideViewPr>
    <p:cSldViewPr>
      <p:cViewPr varScale="1">
        <p:scale>
          <a:sx n="83" d="100"/>
          <a:sy n="83" d="100"/>
        </p:scale>
        <p:origin x="1284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CE9FCCA-AE2D-4333-8F0B-9F1EBD1479E0}" type="datetimeFigureOut">
              <a:rPr lang="en-US"/>
              <a:pPr>
                <a:defRPr/>
              </a:pPr>
              <a:t>10/11/2015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40280A-C950-4993-BF78-605042FBE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07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5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61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706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8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94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77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19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0642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26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302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53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52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62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8549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31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50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63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49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69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397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5041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001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41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88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2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13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358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71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59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1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75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338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8825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7624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54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98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39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49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700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37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586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39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5626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0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652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56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5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14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3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22891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8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432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87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89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656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47837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40295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638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90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273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2126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0999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223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8479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376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01883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14275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70355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682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874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8747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25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53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14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4592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23219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085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573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857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2780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42394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4150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4014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40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333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6172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fontAlgn="base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635000" indent="-317500" algn="l" rtl="0" fontAlgn="base">
        <a:spcBef>
          <a:spcPts val="2400"/>
        </a:spcBef>
        <a:spcAft>
          <a:spcPct val="0"/>
        </a:spcAft>
        <a:buSzPct val="75000"/>
        <a:buFont typeface="Helvetica Neue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0795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5240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9685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24130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5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fontAlgn="base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18" Type="http://schemas.openxmlformats.org/officeDocument/2006/relationships/image" Target="../media/image33.png"/><Relationship Id="rId3" Type="http://schemas.openxmlformats.org/officeDocument/2006/relationships/image" Target="../media/image26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29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3.png"/><Relationship Id="rId19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18" Type="http://schemas.openxmlformats.org/officeDocument/2006/relationships/image" Target="../media/image33.png"/><Relationship Id="rId3" Type="http://schemas.openxmlformats.org/officeDocument/2006/relationships/image" Target="../media/image26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29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3.png"/><Relationship Id="rId19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18" Type="http://schemas.openxmlformats.org/officeDocument/2006/relationships/image" Target="../media/image33.png"/><Relationship Id="rId3" Type="http://schemas.openxmlformats.org/officeDocument/2006/relationships/image" Target="../media/image26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29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3.png"/><Relationship Id="rId19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 Diagrams for </a:t>
            </a:r>
            <a:br>
              <a:rPr lang="en-US" dirty="0" smtClean="0"/>
            </a:br>
            <a:r>
              <a:rPr lang="en-US" dirty="0" smtClean="0"/>
              <a:t>Linear and Bent Molecules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4546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Monday, October 12, 2015</a:t>
            </a:r>
          </a:p>
        </p:txBody>
      </p:sp>
    </p:spTree>
    <p:extLst>
      <p:ext uri="{BB962C8B-B14F-4D97-AF65-F5344CB8AC3E}">
        <p14:creationId xmlns:p14="http://schemas.microsoft.com/office/powerpoint/2010/main" val="3384559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1" b="9453"/>
          <a:stretch/>
        </p:blipFill>
        <p:spPr bwMode="auto">
          <a:xfrm>
            <a:off x="8825891" y="4309249"/>
            <a:ext cx="3848709" cy="16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r="1315" b="10143"/>
          <a:stretch/>
        </p:blipFill>
        <p:spPr bwMode="auto">
          <a:xfrm>
            <a:off x="8825891" y="5943600"/>
            <a:ext cx="3848709" cy="16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11912600" y="4495800"/>
            <a:ext cx="609600" cy="29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Carbon Dioxide by Inspection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also linear. Here all three atoms have 2</a:t>
            </a:r>
            <a:r>
              <a:rPr lang="en-US" i="1" dirty="0" smtClean="0"/>
              <a:t>s</a:t>
            </a:r>
            <a:r>
              <a:rPr lang="en-US" dirty="0" smtClean="0"/>
              <a:t> and 2</a:t>
            </a:r>
            <a:r>
              <a:rPr lang="en-US" i="1" dirty="0" smtClean="0"/>
              <a:t>p</a:t>
            </a:r>
            <a:r>
              <a:rPr lang="en-US" dirty="0" smtClean="0"/>
              <a:t> orbitals to consider. Again, use point group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nstead of </a:t>
            </a:r>
            <a:r>
              <a:rPr lang="en-US" sz="3200" i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sz="32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∞</a:t>
            </a:r>
            <a:r>
              <a:rPr lang="en-US" sz="3200" i="1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h</a:t>
            </a:r>
            <a:r>
              <a:rPr lang="en-US" dirty="0" smtClean="0"/>
              <a:t>.</a:t>
            </a:r>
          </a:p>
        </p:txBody>
      </p:sp>
      <p:sp>
        <p:nvSpPr>
          <p:cNvPr id="31" name="AutoShape 4"/>
          <p:cNvSpPr>
            <a:spLocks/>
          </p:cNvSpPr>
          <p:nvPr/>
        </p:nvSpPr>
        <p:spPr bwMode="auto">
          <a:xfrm>
            <a:off x="4140200" y="2827233"/>
            <a:ext cx="1066800" cy="368300"/>
          </a:xfrm>
          <a:prstGeom prst="rightArrow">
            <a:avLst>
              <a:gd name="adj1" fmla="val 60380"/>
              <a:gd name="adj2" fmla="val 103707"/>
            </a:avLst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32" name="Rectangle 106"/>
          <p:cNvSpPr>
            <a:spLocks/>
          </p:cNvSpPr>
          <p:nvPr/>
        </p:nvSpPr>
        <p:spPr bwMode="auto">
          <a:xfrm>
            <a:off x="1501310" y="2662133"/>
            <a:ext cx="1946046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O=C=O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3" name="Rectangle 106"/>
          <p:cNvSpPr>
            <a:spLocks/>
          </p:cNvSpPr>
          <p:nvPr/>
        </p:nvSpPr>
        <p:spPr bwMode="auto">
          <a:xfrm>
            <a:off x="6054709" y="2662133"/>
            <a:ext cx="4082849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 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O     +    C 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817101" y="2662133"/>
            <a:ext cx="22795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9252067" y="2662133"/>
            <a:ext cx="8317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36" name="Rectangle 80"/>
          <p:cNvSpPr>
            <a:spLocks/>
          </p:cNvSpPr>
          <p:nvPr/>
        </p:nvSpPr>
        <p:spPr bwMode="auto">
          <a:xfrm>
            <a:off x="52324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 of outer atoms</a:t>
            </a:r>
          </a:p>
        </p:txBody>
      </p:sp>
      <p:sp>
        <p:nvSpPr>
          <p:cNvPr id="37" name="Rectangle 80"/>
          <p:cNvSpPr>
            <a:spLocks/>
          </p:cNvSpPr>
          <p:nvPr/>
        </p:nvSpPr>
        <p:spPr bwMode="auto">
          <a:xfrm>
            <a:off x="82550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central atom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 bwMode="auto">
          <a:xfrm>
            <a:off x="1619547" y="5063764"/>
            <a:ext cx="6508750" cy="396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7345433" y="5402262"/>
            <a:ext cx="609600" cy="354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2729889" y="5458654"/>
            <a:ext cx="609600" cy="34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80"/>
          <p:cNvSpPr>
            <a:spLocks/>
          </p:cNvSpPr>
          <p:nvPr/>
        </p:nvSpPr>
        <p:spPr bwMode="auto">
          <a:xfrm>
            <a:off x="-355600" y="6781800"/>
            <a:ext cx="2133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orbitals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same as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F- -F</a:t>
            </a:r>
            <a:endParaRPr lang="en-US" sz="2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2018690" y="5413148"/>
            <a:ext cx="609600" cy="35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80"/>
          <p:cNvSpPr>
            <a:spLocks/>
          </p:cNvSpPr>
          <p:nvPr/>
        </p:nvSpPr>
        <p:spPr bwMode="auto">
          <a:xfrm>
            <a:off x="1263947" y="535275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1" name="Rectangle 80"/>
          <p:cNvSpPr>
            <a:spLocks/>
          </p:cNvSpPr>
          <p:nvPr/>
        </p:nvSpPr>
        <p:spPr bwMode="auto">
          <a:xfrm>
            <a:off x="1263116" y="63166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2" name="Rectangle 80"/>
          <p:cNvSpPr>
            <a:spLocks/>
          </p:cNvSpPr>
          <p:nvPr/>
        </p:nvSpPr>
        <p:spPr bwMode="auto">
          <a:xfrm>
            <a:off x="1223202" y="72310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3" name="Rectangle 80"/>
          <p:cNvSpPr>
            <a:spLocks/>
          </p:cNvSpPr>
          <p:nvPr/>
        </p:nvSpPr>
        <p:spPr bwMode="auto">
          <a:xfrm>
            <a:off x="1223202" y="808014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4" name="Rectangle 80"/>
          <p:cNvSpPr>
            <a:spLocks/>
          </p:cNvSpPr>
          <p:nvPr/>
        </p:nvSpPr>
        <p:spPr bwMode="auto">
          <a:xfrm>
            <a:off x="95547" y="5351715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x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58" name="Rectangle 80"/>
          <p:cNvSpPr>
            <a:spLocks/>
          </p:cNvSpPr>
          <p:nvPr/>
        </p:nvSpPr>
        <p:spPr bwMode="auto">
          <a:xfrm>
            <a:off x="44747" y="63166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ea typeface="Helvetica Neue" charset="0"/>
                <a:cs typeface="Helvetica Neue" charset="0"/>
              </a:rPr>
              <a:t>y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59" name="Rectangle 80"/>
          <p:cNvSpPr>
            <a:spLocks/>
          </p:cNvSpPr>
          <p:nvPr/>
        </p:nvSpPr>
        <p:spPr bwMode="auto">
          <a:xfrm>
            <a:off x="19347" y="722017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z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75" name="Rectangle 80"/>
          <p:cNvSpPr>
            <a:spLocks/>
          </p:cNvSpPr>
          <p:nvPr/>
        </p:nvSpPr>
        <p:spPr bwMode="auto">
          <a:xfrm>
            <a:off x="8461" y="809103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s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76" name="Rounded Rectangle 75"/>
          <p:cNvSpPr/>
          <p:nvPr/>
        </p:nvSpPr>
        <p:spPr bwMode="auto">
          <a:xfrm>
            <a:off x="2530949" y="7459662"/>
            <a:ext cx="2540353" cy="180090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7427686" y="5328026"/>
            <a:ext cx="609600" cy="35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ectangle 80"/>
          <p:cNvSpPr>
            <a:spLocks/>
          </p:cNvSpPr>
          <p:nvPr/>
        </p:nvSpPr>
        <p:spPr bwMode="auto">
          <a:xfrm>
            <a:off x="6045200" y="529236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9" name="Rectangle 80"/>
          <p:cNvSpPr>
            <a:spLocks/>
          </p:cNvSpPr>
          <p:nvPr/>
        </p:nvSpPr>
        <p:spPr bwMode="auto">
          <a:xfrm>
            <a:off x="6045200" y="622853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0" name="Rectangle 80"/>
          <p:cNvSpPr>
            <a:spLocks/>
          </p:cNvSpPr>
          <p:nvPr/>
        </p:nvSpPr>
        <p:spPr bwMode="auto">
          <a:xfrm>
            <a:off x="6048828" y="803556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1" name="Rectangle 80"/>
          <p:cNvSpPr>
            <a:spLocks/>
          </p:cNvSpPr>
          <p:nvPr/>
        </p:nvSpPr>
        <p:spPr bwMode="auto">
          <a:xfrm>
            <a:off x="6045200" y="714293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1643" r="63889" b="27427"/>
          <a:stretch/>
        </p:blipFill>
        <p:spPr bwMode="auto">
          <a:xfrm>
            <a:off x="1147437" y="3446493"/>
            <a:ext cx="2714842" cy="149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Rectangle 80"/>
          <p:cNvSpPr>
            <a:spLocks/>
          </p:cNvSpPr>
          <p:nvPr/>
        </p:nvSpPr>
        <p:spPr bwMode="auto">
          <a:xfrm>
            <a:off x="9378776" y="7467600"/>
            <a:ext cx="2762424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carbon has four AOs to consider!</a:t>
            </a:r>
            <a:endParaRPr lang="en-US" sz="2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9826469" y="4547646"/>
            <a:ext cx="609600" cy="29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Rectangle 80"/>
          <p:cNvSpPr>
            <a:spLocks/>
          </p:cNvSpPr>
          <p:nvPr/>
        </p:nvSpPr>
        <p:spPr bwMode="auto">
          <a:xfrm>
            <a:off x="8331200" y="4343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8" name="Rectangle 80"/>
          <p:cNvSpPr>
            <a:spLocks/>
          </p:cNvSpPr>
          <p:nvPr/>
        </p:nvSpPr>
        <p:spPr bwMode="auto">
          <a:xfrm>
            <a:off x="8432800" y="57912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9" name="Rectangle 80"/>
          <p:cNvSpPr>
            <a:spLocks/>
          </p:cNvSpPr>
          <p:nvPr/>
        </p:nvSpPr>
        <p:spPr bwMode="auto">
          <a:xfrm>
            <a:off x="10490200" y="57912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0" name="Rectangle 89"/>
          <p:cNvSpPr>
            <a:spLocks/>
          </p:cNvSpPr>
          <p:nvPr/>
        </p:nvSpPr>
        <p:spPr bwMode="auto">
          <a:xfrm>
            <a:off x="10490200" y="4343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8937525" y="4495800"/>
            <a:ext cx="1559720" cy="122253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3" name="Rounded Rectangle 92"/>
          <p:cNvSpPr/>
          <p:nvPr/>
        </p:nvSpPr>
        <p:spPr bwMode="auto">
          <a:xfrm>
            <a:off x="5664200" y="7474578"/>
            <a:ext cx="2540353" cy="189802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4" name="Rounded Rectangle 93"/>
          <p:cNvSpPr/>
          <p:nvPr/>
        </p:nvSpPr>
        <p:spPr bwMode="auto">
          <a:xfrm>
            <a:off x="10591447" y="4495800"/>
            <a:ext cx="2032297" cy="12435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10617200" y="6071646"/>
            <a:ext cx="2032297" cy="137609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6" name="Rounded Rectangle 95"/>
          <p:cNvSpPr/>
          <p:nvPr/>
        </p:nvSpPr>
        <p:spPr bwMode="auto">
          <a:xfrm>
            <a:off x="2513955" y="6599690"/>
            <a:ext cx="2557347" cy="83377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497253" y="5649238"/>
            <a:ext cx="2557347" cy="903962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98" name="Rounded Rectangle 97"/>
          <p:cNvSpPr/>
          <p:nvPr/>
        </p:nvSpPr>
        <p:spPr bwMode="auto">
          <a:xfrm>
            <a:off x="8940800" y="5801638"/>
            <a:ext cx="1588464" cy="1697944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2" grpId="0"/>
      <p:bldP spid="53" grpId="0"/>
      <p:bldP spid="54" grpId="0"/>
      <p:bldP spid="58" grpId="0"/>
      <p:bldP spid="59" grpId="0"/>
      <p:bldP spid="75" grpId="0"/>
      <p:bldP spid="76" grpId="0" animBg="1"/>
      <p:bldP spid="78" grpId="0"/>
      <p:bldP spid="79" grpId="0"/>
      <p:bldP spid="80" grpId="0"/>
      <p:bldP spid="81" grpId="0"/>
      <p:bldP spid="85" grpId="0"/>
      <p:bldP spid="87" grpId="0"/>
      <p:bldP spid="88" grpId="0"/>
      <p:bldP spid="89" grpId="0"/>
      <p:bldP spid="90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Relative AO Energies in MO Diagrams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990600"/>
          </a:xfrm>
          <a:ln/>
        </p:spPr>
        <p:txBody>
          <a:bodyPr/>
          <a:lstStyle/>
          <a:p>
            <a:r>
              <a:rPr lang="en-US" dirty="0" smtClean="0"/>
              <a:t>Use AO energies to draw MO diagram to scale (more or less).</a:t>
            </a:r>
            <a:endParaRPr lang="en-US" dirty="0"/>
          </a:p>
        </p:txBody>
      </p:sp>
      <p:graphicFrame>
        <p:nvGraphicFramePr>
          <p:cNvPr id="18435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3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8441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8442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8443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8446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8448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8449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8450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7526018" y="3028434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  <a:endParaRPr lang="en-US" sz="2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18454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8455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8456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8457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8458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8459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8460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8461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8462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8463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8464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8465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8466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400" b="1" i="1" dirty="0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8467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 dirty="0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8468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 dirty="0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8469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 dirty="0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8470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 dirty="0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18483" name="Group 51"/>
          <p:cNvGrpSpPr>
            <a:grpSpLocks/>
          </p:cNvGrpSpPr>
          <p:nvPr/>
        </p:nvGrpSpPr>
        <p:grpSpPr bwMode="auto">
          <a:xfrm>
            <a:off x="3278188" y="3263900"/>
            <a:ext cx="4451350" cy="3454400"/>
            <a:chOff x="0" y="0"/>
            <a:chExt cx="2804" cy="2176"/>
          </a:xfrm>
        </p:grpSpPr>
        <p:grpSp>
          <p:nvGrpSpPr>
            <p:cNvPr id="18473" name="Group 41"/>
            <p:cNvGrpSpPr>
              <a:grpSpLocks/>
            </p:cNvGrpSpPr>
            <p:nvPr/>
          </p:nvGrpSpPr>
          <p:grpSpPr bwMode="auto">
            <a:xfrm>
              <a:off x="0" y="800"/>
              <a:ext cx="1150" cy="408"/>
              <a:chOff x="0" y="0"/>
              <a:chExt cx="1150" cy="408"/>
            </a:xfrm>
          </p:grpSpPr>
          <p:sp>
            <p:nvSpPr>
              <p:cNvPr id="18471" name="AutoShape 39"/>
              <p:cNvSpPr>
                <a:spLocks/>
              </p:cNvSpPr>
              <p:nvPr/>
            </p:nvSpPr>
            <p:spPr bwMode="auto">
              <a:xfrm>
                <a:off x="686" y="0"/>
                <a:ext cx="464" cy="408"/>
              </a:xfrm>
              <a:prstGeom prst="roundRect">
                <a:avLst>
                  <a:gd name="adj" fmla="val 29407"/>
                </a:avLst>
              </a:prstGeom>
              <a:noFill/>
              <a:ln w="635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dirty="0"/>
              </a:p>
            </p:txBody>
          </p:sp>
          <p:sp>
            <p:nvSpPr>
              <p:cNvPr id="18472" name="Rectangle 40"/>
              <p:cNvSpPr>
                <a:spLocks/>
              </p:cNvSpPr>
              <p:nvPr/>
            </p:nvSpPr>
            <p:spPr bwMode="auto">
              <a:xfrm>
                <a:off x="0" y="124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b="1" dirty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–19.4 eV</a:t>
                </a:r>
              </a:p>
            </p:txBody>
          </p:sp>
        </p:grpSp>
        <p:grpSp>
          <p:nvGrpSpPr>
            <p:cNvPr id="18476" name="Group 44"/>
            <p:cNvGrpSpPr>
              <a:grpSpLocks/>
            </p:cNvGrpSpPr>
            <p:nvPr/>
          </p:nvGrpSpPr>
          <p:grpSpPr bwMode="auto">
            <a:xfrm>
              <a:off x="1630" y="432"/>
              <a:ext cx="1174" cy="408"/>
              <a:chOff x="0" y="0"/>
              <a:chExt cx="1173" cy="408"/>
            </a:xfrm>
          </p:grpSpPr>
          <p:sp>
            <p:nvSpPr>
              <p:cNvPr id="18474" name="AutoShape 42"/>
              <p:cNvSpPr>
                <a:spLocks/>
              </p:cNvSpPr>
              <p:nvPr/>
            </p:nvSpPr>
            <p:spPr bwMode="auto">
              <a:xfrm>
                <a:off x="0" y="0"/>
                <a:ext cx="464" cy="408"/>
              </a:xfrm>
              <a:prstGeom prst="roundRect">
                <a:avLst>
                  <a:gd name="adj" fmla="val 29407"/>
                </a:avLst>
              </a:prstGeom>
              <a:noFill/>
              <a:ln w="635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dirty="0"/>
              </a:p>
            </p:txBody>
          </p:sp>
          <p:sp>
            <p:nvSpPr>
              <p:cNvPr id="18475" name="Rectangle 43"/>
              <p:cNvSpPr>
                <a:spLocks/>
              </p:cNvSpPr>
              <p:nvPr/>
            </p:nvSpPr>
            <p:spPr bwMode="auto">
              <a:xfrm>
                <a:off x="536" y="32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b="1" dirty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–15.8 eV</a:t>
                </a:r>
              </a:p>
            </p:txBody>
          </p:sp>
        </p:grpSp>
        <p:grpSp>
          <p:nvGrpSpPr>
            <p:cNvPr id="18479" name="Group 47"/>
            <p:cNvGrpSpPr>
              <a:grpSpLocks/>
            </p:cNvGrpSpPr>
            <p:nvPr/>
          </p:nvGrpSpPr>
          <p:grpSpPr bwMode="auto">
            <a:xfrm>
              <a:off x="726" y="1768"/>
              <a:ext cx="1152" cy="408"/>
              <a:chOff x="0" y="0"/>
              <a:chExt cx="1151" cy="408"/>
            </a:xfrm>
          </p:grpSpPr>
          <p:sp>
            <p:nvSpPr>
              <p:cNvPr id="18477" name="AutoShape 45"/>
              <p:cNvSpPr>
                <a:spLocks/>
              </p:cNvSpPr>
              <p:nvPr/>
            </p:nvSpPr>
            <p:spPr bwMode="auto">
              <a:xfrm>
                <a:off x="687" y="0"/>
                <a:ext cx="464" cy="408"/>
              </a:xfrm>
              <a:prstGeom prst="roundRect">
                <a:avLst>
                  <a:gd name="adj" fmla="val 29407"/>
                </a:avLst>
              </a:prstGeom>
              <a:noFill/>
              <a:ln w="635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dirty="0"/>
              </a:p>
            </p:txBody>
          </p:sp>
          <p:sp>
            <p:nvSpPr>
              <p:cNvPr id="18478" name="Rectangle 46"/>
              <p:cNvSpPr>
                <a:spLocks/>
              </p:cNvSpPr>
              <p:nvPr/>
            </p:nvSpPr>
            <p:spPr bwMode="auto">
              <a:xfrm>
                <a:off x="0" y="136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b="1" dirty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–32.4 eV</a:t>
                </a:r>
              </a:p>
            </p:txBody>
          </p:sp>
        </p:grpSp>
        <p:grpSp>
          <p:nvGrpSpPr>
            <p:cNvPr id="18482" name="Group 50"/>
            <p:cNvGrpSpPr>
              <a:grpSpLocks/>
            </p:cNvGrpSpPr>
            <p:nvPr/>
          </p:nvGrpSpPr>
          <p:grpSpPr bwMode="auto">
            <a:xfrm>
              <a:off x="830" y="0"/>
              <a:ext cx="1142" cy="408"/>
              <a:chOff x="0" y="0"/>
              <a:chExt cx="1141" cy="408"/>
            </a:xfrm>
          </p:grpSpPr>
          <p:sp>
            <p:nvSpPr>
              <p:cNvPr id="18480" name="AutoShape 48"/>
              <p:cNvSpPr>
                <a:spLocks/>
              </p:cNvSpPr>
              <p:nvPr/>
            </p:nvSpPr>
            <p:spPr bwMode="auto">
              <a:xfrm>
                <a:off x="0" y="0"/>
                <a:ext cx="464" cy="408"/>
              </a:xfrm>
              <a:prstGeom prst="roundRect">
                <a:avLst>
                  <a:gd name="adj" fmla="val 29407"/>
                </a:avLst>
              </a:prstGeom>
              <a:noFill/>
              <a:ln w="635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dirty="0"/>
              </a:p>
            </p:txBody>
          </p:sp>
          <p:sp>
            <p:nvSpPr>
              <p:cNvPr id="18481" name="Rectangle 49"/>
              <p:cNvSpPr>
                <a:spLocks/>
              </p:cNvSpPr>
              <p:nvPr/>
            </p:nvSpPr>
            <p:spPr bwMode="auto">
              <a:xfrm>
                <a:off x="504" y="24"/>
                <a:ext cx="63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b="1" dirty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–10.7 eV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46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Carbon Dioxide</a:t>
            </a:r>
          </a:p>
        </p:txBody>
      </p:sp>
      <p:grpSp>
        <p:nvGrpSpPr>
          <p:cNvPr id="19482" name="Group 26"/>
          <p:cNvGrpSpPr>
            <a:grpSpLocks/>
          </p:cNvGrpSpPr>
          <p:nvPr/>
        </p:nvGrpSpPr>
        <p:grpSpPr bwMode="auto">
          <a:xfrm flipH="1">
            <a:off x="9367871" y="3340100"/>
            <a:ext cx="3009867" cy="5143500"/>
            <a:chOff x="0" y="0"/>
            <a:chExt cx="1895" cy="3240"/>
          </a:xfrm>
        </p:grpSpPr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1135" y="2768"/>
              <a:ext cx="298" cy="173"/>
              <a:chOff x="0" y="0"/>
              <a:chExt cx="297" cy="173"/>
            </a:xfrm>
          </p:grpSpPr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170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461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9471" name="Group 15"/>
            <p:cNvGrpSpPr>
              <a:grpSpLocks/>
            </p:cNvGrpSpPr>
            <p:nvPr/>
          </p:nvGrpSpPr>
          <p:grpSpPr bwMode="auto">
            <a:xfrm>
              <a:off x="767" y="424"/>
              <a:ext cx="1034" cy="173"/>
              <a:chOff x="0" y="0"/>
              <a:chExt cx="1033" cy="173"/>
            </a:xfrm>
          </p:grpSpPr>
          <p:grpSp>
            <p:nvGrpSpPr>
              <p:cNvPr id="19466" name="Group 10"/>
              <p:cNvGrpSpPr>
                <a:grpSpLocks/>
              </p:cNvGrpSpPr>
              <p:nvPr/>
            </p:nvGrpSpPr>
            <p:grpSpPr bwMode="auto">
              <a:xfrm>
                <a:off x="0" y="168"/>
                <a:ext cx="1033" cy="5"/>
                <a:chOff x="0" y="0"/>
                <a:chExt cx="1033" cy="5"/>
              </a:xfrm>
            </p:grpSpPr>
            <p:sp>
              <p:nvSpPr>
                <p:cNvPr id="19463" name="Line 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68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36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</p:grpSp>
          <p:grpSp>
            <p:nvGrpSpPr>
              <p:cNvPr id="19470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1033" cy="5"/>
                <a:chOff x="0" y="0"/>
                <a:chExt cx="1033" cy="5"/>
              </a:xfrm>
            </p:grpSpPr>
            <p:sp>
              <p:nvSpPr>
                <p:cNvPr id="19467" name="Line 1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68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68" name="Line 1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69" name="Line 1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36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</p:grpSp>
        </p:grpSp>
        <p:pic>
          <p:nvPicPr>
            <p:cNvPr id="1947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2448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3024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6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28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920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" y="0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720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168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Rectangle 24"/>
            <p:cNvSpPr>
              <a:spLocks/>
            </p:cNvSpPr>
            <p:nvPr/>
          </p:nvSpPr>
          <p:spPr bwMode="auto">
            <a:xfrm>
              <a:off x="0" y="392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–15.8 eV</a:t>
              </a:r>
            </a:p>
          </p:txBody>
        </p:sp>
        <p:sp>
          <p:nvSpPr>
            <p:cNvPr id="19481" name="Rectangle 25"/>
            <p:cNvSpPr>
              <a:spLocks/>
            </p:cNvSpPr>
            <p:nvPr/>
          </p:nvSpPr>
          <p:spPr bwMode="auto">
            <a:xfrm>
              <a:off x="264" y="273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–32.4 eV</a:t>
              </a:r>
            </a:p>
          </p:txBody>
        </p:sp>
      </p:grpSp>
      <p:grpSp>
        <p:nvGrpSpPr>
          <p:cNvPr id="19496" name="Group 40"/>
          <p:cNvGrpSpPr>
            <a:grpSpLocks/>
          </p:cNvGrpSpPr>
          <p:nvPr/>
        </p:nvGrpSpPr>
        <p:grpSpPr bwMode="auto">
          <a:xfrm flipH="1">
            <a:off x="127000" y="2717800"/>
            <a:ext cx="2738438" cy="3060700"/>
            <a:chOff x="0" y="0"/>
            <a:chExt cx="1725" cy="1928"/>
          </a:xfrm>
        </p:grpSpPr>
        <p:grpSp>
          <p:nvGrpSpPr>
            <p:cNvPr id="19489" name="Group 33"/>
            <p:cNvGrpSpPr>
              <a:grpSpLocks/>
            </p:cNvGrpSpPr>
            <p:nvPr/>
          </p:nvGrpSpPr>
          <p:grpSpPr bwMode="auto">
            <a:xfrm>
              <a:off x="0" y="136"/>
              <a:ext cx="1033" cy="1525"/>
              <a:chOff x="0" y="0"/>
              <a:chExt cx="1033" cy="1525"/>
            </a:xfrm>
          </p:grpSpPr>
          <p:sp>
            <p:nvSpPr>
              <p:cNvPr id="19484" name="Line 28"/>
              <p:cNvSpPr>
                <a:spLocks noChangeShapeType="1"/>
              </p:cNvSpPr>
              <p:nvPr/>
            </p:nvSpPr>
            <p:spPr bwMode="auto">
              <a:xfrm>
                <a:off x="368" y="152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grpSp>
            <p:nvGrpSpPr>
              <p:cNvPr id="19488" name="Group 32"/>
              <p:cNvGrpSpPr>
                <a:grpSpLocks/>
              </p:cNvGrpSpPr>
              <p:nvPr/>
            </p:nvGrpSpPr>
            <p:grpSpPr bwMode="auto">
              <a:xfrm>
                <a:off x="0" y="0"/>
                <a:ext cx="1033" cy="5"/>
                <a:chOff x="0" y="0"/>
                <a:chExt cx="1033" cy="5"/>
              </a:xfrm>
            </p:grpSpPr>
            <p:sp>
              <p:nvSpPr>
                <p:cNvPr id="19485" name="Line 2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368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86" name="Line 3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  <p:sp>
              <p:nvSpPr>
                <p:cNvPr id="19487" name="Line 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36" y="2"/>
                  <a:ext cx="297" cy="0"/>
                </a:xfrm>
                <a:prstGeom prst="line">
                  <a:avLst/>
                </a:prstGeom>
                <a:noFill/>
                <a:ln w="635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 eaLnBrk="1" hangingPunct="1"/>
                  <a:endParaRPr lang="en-US"/>
                </a:p>
              </p:txBody>
            </p:sp>
          </p:grpSp>
        </p:grpSp>
        <p:pic>
          <p:nvPicPr>
            <p:cNvPr id="19490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712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80"/>
              <a:ext cx="1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280"/>
              <a:ext cx="21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3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24"/>
              <a:ext cx="10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4" name="Rectangle 38"/>
            <p:cNvSpPr>
              <a:spLocks/>
            </p:cNvSpPr>
            <p:nvPr/>
          </p:nvSpPr>
          <p:spPr bwMode="auto">
            <a:xfrm>
              <a:off x="713" y="151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–19.4 eV</a:t>
              </a:r>
            </a:p>
          </p:txBody>
        </p:sp>
        <p:sp>
          <p:nvSpPr>
            <p:cNvPr id="19495" name="Rectangle 39"/>
            <p:cNvSpPr>
              <a:spLocks/>
            </p:cNvSpPr>
            <p:nvPr/>
          </p:nvSpPr>
          <p:spPr bwMode="auto">
            <a:xfrm>
              <a:off x="1088" y="0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–10.7 eV</a:t>
              </a:r>
            </a:p>
          </p:txBody>
        </p:sp>
      </p:grpSp>
      <p:grpSp>
        <p:nvGrpSpPr>
          <p:cNvPr id="19501" name="Group 45"/>
          <p:cNvGrpSpPr>
            <a:grpSpLocks/>
          </p:cNvGrpSpPr>
          <p:nvPr/>
        </p:nvGrpSpPr>
        <p:grpSpPr bwMode="auto">
          <a:xfrm flipH="1">
            <a:off x="6249988" y="2767013"/>
            <a:ext cx="3841750" cy="5995987"/>
            <a:chOff x="0" y="0"/>
            <a:chExt cx="2420" cy="3776"/>
          </a:xfrm>
        </p:grpSpPr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0" y="3312"/>
              <a:ext cx="2414" cy="46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0800000" flipH="1">
              <a:off x="4" y="1903"/>
              <a:ext cx="2416" cy="139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360" y="952"/>
              <a:ext cx="2052" cy="937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0800000" flipH="1">
              <a:off x="360" y="0"/>
              <a:ext cx="2052" cy="95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19505" name="Group 49"/>
          <p:cNvGrpSpPr>
            <a:grpSpLocks/>
          </p:cNvGrpSpPr>
          <p:nvPr/>
        </p:nvGrpSpPr>
        <p:grpSpPr bwMode="auto">
          <a:xfrm flipH="1">
            <a:off x="2308225" y="2765425"/>
            <a:ext cx="3478213" cy="6000750"/>
            <a:chOff x="0" y="0"/>
            <a:chExt cx="2191" cy="3779"/>
          </a:xfrm>
        </p:grpSpPr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>
              <a:off x="11" y="0"/>
              <a:ext cx="2174" cy="160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0800000" flipH="1">
              <a:off x="0" y="1625"/>
              <a:ext cx="2191" cy="26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rot="10800000" flipH="1">
              <a:off x="12" y="1638"/>
              <a:ext cx="2173" cy="21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19515" name="Group 59"/>
          <p:cNvGrpSpPr>
            <a:grpSpLocks/>
          </p:cNvGrpSpPr>
          <p:nvPr/>
        </p:nvGrpSpPr>
        <p:grpSpPr bwMode="auto">
          <a:xfrm flipH="1">
            <a:off x="4821238" y="2616200"/>
            <a:ext cx="2387600" cy="6324600"/>
            <a:chOff x="0" y="0"/>
            <a:chExt cx="1504" cy="3984"/>
          </a:xfrm>
        </p:grpSpPr>
        <p:grpSp>
          <p:nvGrpSpPr>
            <p:cNvPr id="19508" name="Group 52"/>
            <p:cNvGrpSpPr>
              <a:grpSpLocks/>
            </p:cNvGrpSpPr>
            <p:nvPr/>
          </p:nvGrpSpPr>
          <p:grpSpPr bwMode="auto">
            <a:xfrm>
              <a:off x="608" y="3768"/>
              <a:ext cx="896" cy="216"/>
              <a:chOff x="0" y="0"/>
              <a:chExt cx="896" cy="216"/>
            </a:xfrm>
          </p:grpSpPr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 rot="10800000" flipH="1">
                <a:off x="0" y="106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pic>
            <p:nvPicPr>
              <p:cNvPr id="19507" name="Picture 5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0"/>
                <a:ext cx="5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511" name="Group 55"/>
            <p:cNvGrpSpPr>
              <a:grpSpLocks/>
            </p:cNvGrpSpPr>
            <p:nvPr/>
          </p:nvGrpSpPr>
          <p:grpSpPr bwMode="auto">
            <a:xfrm>
              <a:off x="0" y="1880"/>
              <a:ext cx="905" cy="216"/>
              <a:chOff x="0" y="0"/>
              <a:chExt cx="905" cy="216"/>
            </a:xfrm>
          </p:grpSpPr>
          <p:sp>
            <p:nvSpPr>
              <p:cNvPr id="1950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608" y="106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pic>
            <p:nvPicPr>
              <p:cNvPr id="19510" name="Picture 54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8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514" name="Group 58"/>
            <p:cNvGrpSpPr>
              <a:grpSpLocks/>
            </p:cNvGrpSpPr>
            <p:nvPr/>
          </p:nvGrpSpPr>
          <p:grpSpPr bwMode="auto">
            <a:xfrm>
              <a:off x="608" y="0"/>
              <a:ext cx="896" cy="168"/>
              <a:chOff x="0" y="0"/>
              <a:chExt cx="896" cy="168"/>
            </a:xfrm>
          </p:grpSpPr>
          <p:sp>
            <p:nvSpPr>
              <p:cNvPr id="19512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0" y="74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pic>
            <p:nvPicPr>
              <p:cNvPr id="19513" name="Picture 5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" y="0"/>
                <a:ext cx="53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516" name="Line 60"/>
          <p:cNvSpPr>
            <a:spLocks noChangeShapeType="1"/>
          </p:cNvSpPr>
          <p:nvPr/>
        </p:nvSpPr>
        <p:spPr bwMode="auto">
          <a:xfrm flipH="1">
            <a:off x="6245225" y="7734300"/>
            <a:ext cx="3846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19519" name="Group 63"/>
          <p:cNvGrpSpPr>
            <a:grpSpLocks/>
          </p:cNvGrpSpPr>
          <p:nvPr/>
        </p:nvGrpSpPr>
        <p:grpSpPr bwMode="auto">
          <a:xfrm flipH="1">
            <a:off x="4859338" y="7556500"/>
            <a:ext cx="1384300" cy="342900"/>
            <a:chOff x="0" y="0"/>
            <a:chExt cx="872" cy="216"/>
          </a:xfrm>
        </p:grpSpPr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rot="10800000" flipH="1">
              <a:off x="0" y="11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19518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0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22" name="Group 66"/>
          <p:cNvGrpSpPr>
            <a:grpSpLocks/>
          </p:cNvGrpSpPr>
          <p:nvPr/>
        </p:nvGrpSpPr>
        <p:grpSpPr bwMode="auto">
          <a:xfrm flipH="1">
            <a:off x="2873375" y="962025"/>
            <a:ext cx="2894013" cy="4500563"/>
            <a:chOff x="0" y="0"/>
            <a:chExt cx="1822" cy="2835"/>
          </a:xfrm>
        </p:grpSpPr>
        <p:sp>
          <p:nvSpPr>
            <p:cNvPr id="19520" name="Line 64"/>
            <p:cNvSpPr>
              <a:spLocks noChangeShapeType="1"/>
            </p:cNvSpPr>
            <p:nvPr/>
          </p:nvSpPr>
          <p:spPr bwMode="auto">
            <a:xfrm rot="10800000" flipH="1">
              <a:off x="0" y="1230"/>
              <a:ext cx="1821" cy="160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21" name="Line 65"/>
            <p:cNvSpPr>
              <a:spLocks noChangeShapeType="1"/>
            </p:cNvSpPr>
            <p:nvPr/>
          </p:nvSpPr>
          <p:spPr bwMode="auto">
            <a:xfrm rot="10800000">
              <a:off x="0" y="0"/>
              <a:ext cx="1822" cy="121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19525" name="Group 69"/>
          <p:cNvGrpSpPr>
            <a:grpSpLocks/>
          </p:cNvGrpSpPr>
          <p:nvPr/>
        </p:nvGrpSpPr>
        <p:grpSpPr bwMode="auto">
          <a:xfrm flipH="1">
            <a:off x="6253163" y="985838"/>
            <a:ext cx="3254375" cy="4513262"/>
            <a:chOff x="0" y="0"/>
            <a:chExt cx="2050" cy="2842"/>
          </a:xfrm>
        </p:grpSpPr>
        <p:sp>
          <p:nvSpPr>
            <p:cNvPr id="19523" name="Line 67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2050" cy="189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>
              <a:off x="8" y="1909"/>
              <a:ext cx="2036" cy="93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19536" name="Group 80"/>
          <p:cNvGrpSpPr>
            <a:grpSpLocks/>
          </p:cNvGrpSpPr>
          <p:nvPr/>
        </p:nvGrpSpPr>
        <p:grpSpPr bwMode="auto">
          <a:xfrm flipH="1">
            <a:off x="4821238" y="787400"/>
            <a:ext cx="1422400" cy="4864100"/>
            <a:chOff x="0" y="0"/>
            <a:chExt cx="896" cy="3064"/>
          </a:xfrm>
        </p:grpSpPr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0" y="297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 rot="10800000" flipH="1">
              <a:off x="0" y="9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grpSp>
          <p:nvGrpSpPr>
            <p:cNvPr id="19531" name="Group 75"/>
            <p:cNvGrpSpPr>
              <a:grpSpLocks/>
            </p:cNvGrpSpPr>
            <p:nvPr/>
          </p:nvGrpSpPr>
          <p:grpSpPr bwMode="auto">
            <a:xfrm>
              <a:off x="360" y="2832"/>
              <a:ext cx="536" cy="232"/>
              <a:chOff x="0" y="0"/>
              <a:chExt cx="536" cy="232"/>
            </a:xfrm>
          </p:grpSpPr>
          <p:pic>
            <p:nvPicPr>
              <p:cNvPr id="19528" name="Picture 7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"/>
                <a:ext cx="53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29" name="Rectangle 73"/>
              <p:cNvSpPr>
                <a:spLocks/>
              </p:cNvSpPr>
              <p:nvPr/>
            </p:nvSpPr>
            <p:spPr bwMode="auto">
              <a:xfrm rot="10800000">
                <a:off x="228" y="0"/>
                <a:ext cx="88" cy="9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FF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30" name="Rectangle 74"/>
              <p:cNvSpPr>
                <a:spLocks/>
              </p:cNvSpPr>
              <p:nvPr/>
            </p:nvSpPr>
            <p:spPr bwMode="auto">
              <a:xfrm rot="10800000">
                <a:off x="224" y="136"/>
                <a:ext cx="88" cy="9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FF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9535" name="Group 79"/>
            <p:cNvGrpSpPr>
              <a:grpSpLocks/>
            </p:cNvGrpSpPr>
            <p:nvPr/>
          </p:nvGrpSpPr>
          <p:grpSpPr bwMode="auto">
            <a:xfrm>
              <a:off x="408" y="0"/>
              <a:ext cx="488" cy="168"/>
              <a:chOff x="0" y="0"/>
              <a:chExt cx="488" cy="168"/>
            </a:xfrm>
          </p:grpSpPr>
          <p:pic>
            <p:nvPicPr>
              <p:cNvPr id="19532" name="Picture 76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488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33" name="Rectangle 77"/>
              <p:cNvSpPr>
                <a:spLocks/>
              </p:cNvSpPr>
              <p:nvPr/>
            </p:nvSpPr>
            <p:spPr bwMode="auto">
              <a:xfrm rot="10800000">
                <a:off x="216" y="120"/>
                <a:ext cx="56" cy="4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FF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34" name="Rectangle 78"/>
              <p:cNvSpPr>
                <a:spLocks/>
              </p:cNvSpPr>
              <p:nvPr/>
            </p:nvSpPr>
            <p:spPr bwMode="auto">
              <a:xfrm rot="10800000">
                <a:off x="208" y="0"/>
                <a:ext cx="64" cy="80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FF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</p:grpSp>
      <p:grpSp>
        <p:nvGrpSpPr>
          <p:cNvPr id="19542" name="Group 86"/>
          <p:cNvGrpSpPr>
            <a:grpSpLocks/>
          </p:cNvGrpSpPr>
          <p:nvPr/>
        </p:nvGrpSpPr>
        <p:grpSpPr bwMode="auto">
          <a:xfrm flipH="1">
            <a:off x="1946275" y="2500313"/>
            <a:ext cx="779463" cy="2801937"/>
            <a:chOff x="0" y="0"/>
            <a:chExt cx="491" cy="1764"/>
          </a:xfrm>
        </p:grpSpPr>
        <p:sp>
          <p:nvSpPr>
            <p:cNvPr id="19537" name="Freeform 81"/>
            <p:cNvSpPr>
              <a:spLocks/>
            </p:cNvSpPr>
            <p:nvPr/>
          </p:nvSpPr>
          <p:spPr bwMode="auto">
            <a:xfrm>
              <a:off x="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352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grpSp>
          <p:nvGrpSpPr>
            <p:cNvPr id="19541" name="Group 85"/>
            <p:cNvGrpSpPr>
              <a:grpSpLocks/>
            </p:cNvGrpSpPr>
            <p:nvPr/>
          </p:nvGrpSpPr>
          <p:grpSpPr bwMode="auto">
            <a:xfrm>
              <a:off x="352" y="1488"/>
              <a:ext cx="139" cy="276"/>
              <a:chOff x="0" y="0"/>
              <a:chExt cx="139" cy="276"/>
            </a:xfrm>
          </p:grpSpPr>
          <p:sp>
            <p:nvSpPr>
              <p:cNvPr id="19539" name="Freeform 8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40" name="Freeform 8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</p:grpSp>
      <p:grpSp>
        <p:nvGrpSpPr>
          <p:cNvPr id="19559" name="Group 103"/>
          <p:cNvGrpSpPr>
            <a:grpSpLocks/>
          </p:cNvGrpSpPr>
          <p:nvPr/>
        </p:nvGrpSpPr>
        <p:grpSpPr bwMode="auto">
          <a:xfrm flipH="1">
            <a:off x="9658350" y="3556000"/>
            <a:ext cx="1476375" cy="4400550"/>
            <a:chOff x="0" y="0"/>
            <a:chExt cx="929" cy="2772"/>
          </a:xfrm>
        </p:grpSpPr>
        <p:grpSp>
          <p:nvGrpSpPr>
            <p:cNvPr id="19545" name="Group 89"/>
            <p:cNvGrpSpPr>
              <a:grpSpLocks/>
            </p:cNvGrpSpPr>
            <p:nvPr/>
          </p:nvGrpSpPr>
          <p:grpSpPr bwMode="auto">
            <a:xfrm>
              <a:off x="360" y="2496"/>
              <a:ext cx="139" cy="276"/>
              <a:chOff x="0" y="0"/>
              <a:chExt cx="139" cy="276"/>
            </a:xfrm>
          </p:grpSpPr>
          <p:sp>
            <p:nvSpPr>
              <p:cNvPr id="19543" name="Freeform 8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44" name="Freeform 8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9548" name="Group 92"/>
            <p:cNvGrpSpPr>
              <a:grpSpLocks/>
            </p:cNvGrpSpPr>
            <p:nvPr/>
          </p:nvGrpSpPr>
          <p:grpSpPr bwMode="auto">
            <a:xfrm>
              <a:off x="496" y="2328"/>
              <a:ext cx="139" cy="276"/>
              <a:chOff x="0" y="0"/>
              <a:chExt cx="139" cy="276"/>
            </a:xfrm>
          </p:grpSpPr>
          <p:sp>
            <p:nvSpPr>
              <p:cNvPr id="19546" name="Freeform 9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9551" name="Group 95"/>
            <p:cNvGrpSpPr>
              <a:grpSpLocks/>
            </p:cNvGrpSpPr>
            <p:nvPr/>
          </p:nvGrpSpPr>
          <p:grpSpPr bwMode="auto">
            <a:xfrm>
              <a:off x="0" y="160"/>
              <a:ext cx="139" cy="276"/>
              <a:chOff x="0" y="0"/>
              <a:chExt cx="139" cy="276"/>
            </a:xfrm>
          </p:grpSpPr>
          <p:sp>
            <p:nvSpPr>
              <p:cNvPr id="19549" name="Freeform 9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50" name="Freeform 9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19554" name="Group 98"/>
            <p:cNvGrpSpPr>
              <a:grpSpLocks/>
            </p:cNvGrpSpPr>
            <p:nvPr/>
          </p:nvGrpSpPr>
          <p:grpSpPr bwMode="auto">
            <a:xfrm>
              <a:off x="384" y="152"/>
              <a:ext cx="139" cy="276"/>
              <a:chOff x="0" y="0"/>
              <a:chExt cx="139" cy="276"/>
            </a:xfrm>
          </p:grpSpPr>
          <p:sp>
            <p:nvSpPr>
              <p:cNvPr id="19552" name="Freeform 9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19553" name="Freeform 9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sp>
          <p:nvSpPr>
            <p:cNvPr id="19555" name="Freeform 99"/>
            <p:cNvSpPr>
              <a:spLocks/>
            </p:cNvSpPr>
            <p:nvPr/>
          </p:nvSpPr>
          <p:spPr bwMode="auto">
            <a:xfrm>
              <a:off x="144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56" name="Freeform 100"/>
            <p:cNvSpPr>
              <a:spLocks/>
            </p:cNvSpPr>
            <p:nvPr/>
          </p:nvSpPr>
          <p:spPr bwMode="auto">
            <a:xfrm>
              <a:off x="518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57" name="Freeform 101"/>
            <p:cNvSpPr>
              <a:spLocks/>
            </p:cNvSpPr>
            <p:nvPr/>
          </p:nvSpPr>
          <p:spPr bwMode="auto">
            <a:xfrm>
              <a:off x="88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9558" name="Freeform 102"/>
            <p:cNvSpPr>
              <a:spLocks/>
            </p:cNvSpPr>
            <p:nvPr/>
          </p:nvSpPr>
          <p:spPr bwMode="auto">
            <a:xfrm>
              <a:off x="768" y="192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sp>
        <p:nvSpPr>
          <p:cNvPr id="106" name="Rectangle 106"/>
          <p:cNvSpPr>
            <a:spLocks/>
          </p:cNvSpPr>
          <p:nvPr/>
        </p:nvSpPr>
        <p:spPr bwMode="auto">
          <a:xfrm>
            <a:off x="5034871" y="9036572"/>
            <a:ext cx="1946046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O=C=O</a:t>
            </a:r>
          </a:p>
        </p:txBody>
      </p:sp>
      <p:sp>
        <p:nvSpPr>
          <p:cNvPr id="107" name="Rectangle 106"/>
          <p:cNvSpPr>
            <a:spLocks/>
          </p:cNvSpPr>
          <p:nvPr/>
        </p:nvSpPr>
        <p:spPr bwMode="auto">
          <a:xfrm>
            <a:off x="1841912" y="9029178"/>
            <a:ext cx="407163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08" name="Rectangle 106"/>
          <p:cNvSpPr>
            <a:spLocks/>
          </p:cNvSpPr>
          <p:nvPr/>
        </p:nvSpPr>
        <p:spPr bwMode="auto">
          <a:xfrm>
            <a:off x="9647107" y="9054808"/>
            <a:ext cx="130644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 </a:t>
            </a:r>
            <a:r>
              <a:rPr lang="en-US" sz="4400" b="0" dirty="0" smtClean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 </a:t>
            </a: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09" name="Rectangle 80"/>
          <p:cNvSpPr>
            <a:spLocks/>
          </p:cNvSpPr>
          <p:nvPr/>
        </p:nvSpPr>
        <p:spPr bwMode="auto">
          <a:xfrm>
            <a:off x="1783758" y="5812234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0" name="Rectangle 80"/>
          <p:cNvSpPr>
            <a:spLocks/>
          </p:cNvSpPr>
          <p:nvPr/>
        </p:nvSpPr>
        <p:spPr bwMode="auto">
          <a:xfrm>
            <a:off x="10756321" y="8081962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1" name="Rectangle 80"/>
          <p:cNvSpPr>
            <a:spLocks/>
          </p:cNvSpPr>
          <p:nvPr/>
        </p:nvSpPr>
        <p:spPr bwMode="auto">
          <a:xfrm>
            <a:off x="10101674" y="4977834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2" name="Rectangle 80"/>
          <p:cNvSpPr>
            <a:spLocks/>
          </p:cNvSpPr>
          <p:nvPr/>
        </p:nvSpPr>
        <p:spPr bwMode="auto">
          <a:xfrm>
            <a:off x="5664200" y="8745712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3" name="Rectangle 80"/>
          <p:cNvSpPr>
            <a:spLocks/>
          </p:cNvSpPr>
          <p:nvPr/>
        </p:nvSpPr>
        <p:spPr bwMode="auto">
          <a:xfrm>
            <a:off x="5664200" y="7767638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4" name="Rectangle 80"/>
          <p:cNvSpPr>
            <a:spLocks/>
          </p:cNvSpPr>
          <p:nvPr/>
        </p:nvSpPr>
        <p:spPr bwMode="auto">
          <a:xfrm>
            <a:off x="5664874" y="57912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5" name="Rectangle 80"/>
          <p:cNvSpPr>
            <a:spLocks/>
          </p:cNvSpPr>
          <p:nvPr/>
        </p:nvSpPr>
        <p:spPr bwMode="auto">
          <a:xfrm>
            <a:off x="10832682" y="7187852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6" name="Rectangle 80"/>
          <p:cNvSpPr>
            <a:spLocks/>
          </p:cNvSpPr>
          <p:nvPr/>
        </p:nvSpPr>
        <p:spPr bwMode="auto">
          <a:xfrm>
            <a:off x="2355555" y="3424238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7" name="Rectangle 80"/>
          <p:cNvSpPr>
            <a:spLocks/>
          </p:cNvSpPr>
          <p:nvPr/>
        </p:nvSpPr>
        <p:spPr bwMode="auto">
          <a:xfrm>
            <a:off x="1168400" y="34290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8" name="Rectangle 80"/>
          <p:cNvSpPr>
            <a:spLocks/>
          </p:cNvSpPr>
          <p:nvPr/>
        </p:nvSpPr>
        <p:spPr bwMode="auto">
          <a:xfrm>
            <a:off x="1777408" y="34290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9" name="Rectangle 80"/>
          <p:cNvSpPr>
            <a:spLocks/>
          </p:cNvSpPr>
          <p:nvPr/>
        </p:nvSpPr>
        <p:spPr bwMode="auto">
          <a:xfrm>
            <a:off x="4424330" y="4951307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0" name="Rectangle 80"/>
          <p:cNvSpPr>
            <a:spLocks/>
          </p:cNvSpPr>
          <p:nvPr/>
        </p:nvSpPr>
        <p:spPr bwMode="auto">
          <a:xfrm>
            <a:off x="10071338" y="2812191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1" name="Rectangle 80"/>
          <p:cNvSpPr>
            <a:spLocks/>
          </p:cNvSpPr>
          <p:nvPr/>
        </p:nvSpPr>
        <p:spPr bwMode="auto">
          <a:xfrm>
            <a:off x="5664200" y="27432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4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2" name="Rectangle 80"/>
          <p:cNvSpPr>
            <a:spLocks/>
          </p:cNvSpPr>
          <p:nvPr/>
        </p:nvSpPr>
        <p:spPr bwMode="auto">
          <a:xfrm>
            <a:off x="5638778" y="9906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4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3" name="Rectangle 80"/>
          <p:cNvSpPr>
            <a:spLocks/>
          </p:cNvSpPr>
          <p:nvPr/>
        </p:nvSpPr>
        <p:spPr bwMode="auto">
          <a:xfrm>
            <a:off x="9208108" y="3089547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4" name="Rectangle 80"/>
          <p:cNvSpPr>
            <a:spLocks/>
          </p:cNvSpPr>
          <p:nvPr/>
        </p:nvSpPr>
        <p:spPr bwMode="auto">
          <a:xfrm>
            <a:off x="10922000" y="3085578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5" name="Rectangle 80"/>
          <p:cNvSpPr>
            <a:spLocks/>
          </p:cNvSpPr>
          <p:nvPr/>
        </p:nvSpPr>
        <p:spPr bwMode="auto">
          <a:xfrm>
            <a:off x="9206978" y="46482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6" name="Rectangle 80"/>
          <p:cNvSpPr>
            <a:spLocks/>
          </p:cNvSpPr>
          <p:nvPr/>
        </p:nvSpPr>
        <p:spPr bwMode="auto">
          <a:xfrm>
            <a:off x="10921408" y="46482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6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Carbon Dioxide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18097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2255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06870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95186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06870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95186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838" y="31623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3738" y="3073400"/>
            <a:ext cx="165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44196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35433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44831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36068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17"/>
          <p:cNvSpPr>
            <a:spLocks/>
          </p:cNvSpPr>
          <p:nvPr/>
        </p:nvSpPr>
        <p:spPr bwMode="auto">
          <a:xfrm flipH="1">
            <a:off x="722313" y="5124450"/>
            <a:ext cx="1011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–19.4 eV</a:t>
            </a:r>
          </a:p>
        </p:txBody>
      </p:sp>
      <p:sp>
        <p:nvSpPr>
          <p:cNvPr id="20498" name="Rectangle 18"/>
          <p:cNvSpPr>
            <a:spLocks/>
          </p:cNvSpPr>
          <p:nvPr/>
        </p:nvSpPr>
        <p:spPr bwMode="auto">
          <a:xfrm flipH="1">
            <a:off x="11366500" y="39624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–15.8 eV</a:t>
            </a:r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 flipH="1">
            <a:off x="10947400" y="76835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–32.4 eV</a:t>
            </a:r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 flipH="1">
            <a:off x="127000" y="27178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–10.7 eV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rot="10800000">
            <a:off x="6511925" y="3973513"/>
            <a:ext cx="2982913" cy="269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 flipH="1">
            <a:off x="5240338" y="3975100"/>
            <a:ext cx="1460500" cy="469900"/>
            <a:chOff x="0" y="0"/>
            <a:chExt cx="920" cy="296"/>
          </a:xfrm>
        </p:grpSpPr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120" y="0"/>
              <a:ext cx="641" cy="5"/>
              <a:chOff x="0" y="0"/>
              <a:chExt cx="641" cy="5"/>
            </a:xfrm>
          </p:grpSpPr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05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2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0" name="Group 30"/>
          <p:cNvGrpSpPr>
            <a:grpSpLocks/>
          </p:cNvGrpSpPr>
          <p:nvPr/>
        </p:nvGrpSpPr>
        <p:grpSpPr bwMode="auto">
          <a:xfrm flipH="1">
            <a:off x="6513513" y="2130425"/>
            <a:ext cx="2981325" cy="2974975"/>
            <a:chOff x="0" y="0"/>
            <a:chExt cx="1878" cy="1873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875" cy="135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2" y="1369"/>
              <a:ext cx="1876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 flipH="1">
            <a:off x="2870200" y="2106613"/>
            <a:ext cx="2620963" cy="2986087"/>
            <a:chOff x="0" y="0"/>
            <a:chExt cx="1651" cy="1881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rot="10800000" flipH="1">
              <a:off x="29" y="510"/>
              <a:ext cx="1619" cy="13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0" y="0"/>
              <a:ext cx="1651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 flipH="1">
            <a:off x="1809750" y="942975"/>
            <a:ext cx="8955088" cy="7997825"/>
            <a:chOff x="0" y="98"/>
            <a:chExt cx="5641" cy="5038"/>
          </a:xfrm>
        </p:grpSpPr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5344" y="287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4976" y="135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120" y="454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20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120" y="220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120" y="203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20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2928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1496"/>
              <a:ext cx="21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4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6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3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32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8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4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8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2848" y="50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2848" y="31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2848" y="12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>
              <a:off x="424" y="4560"/>
              <a:ext cx="2414" cy="46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rot="10800000" flipH="1">
              <a:off x="428" y="3150"/>
              <a:ext cx="2416" cy="1395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>
              <a:off x="784" y="2200"/>
              <a:ext cx="2052" cy="936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 rot="10800000" flipH="1">
              <a:off x="784" y="1247"/>
              <a:ext cx="2052" cy="953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>
              <a:off x="3148" y="1246"/>
              <a:ext cx="2174" cy="160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 rot="10800000" flipH="1">
              <a:off x="3136" y="2871"/>
              <a:ext cx="2191" cy="265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5" name="Line 55"/>
            <p:cNvSpPr>
              <a:spLocks noChangeShapeType="1"/>
            </p:cNvSpPr>
            <p:nvPr/>
          </p:nvSpPr>
          <p:spPr bwMode="auto">
            <a:xfrm rot="10800000" flipH="1">
              <a:off x="3149" y="2885"/>
              <a:ext cx="2173" cy="2141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4920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5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3032"/>
              <a:ext cx="4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8" name="Picture 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1152"/>
              <a:ext cx="53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9" name="Line 59"/>
            <p:cNvSpPr>
              <a:spLocks noChangeShapeType="1"/>
            </p:cNvSpPr>
            <p:nvPr/>
          </p:nvSpPr>
          <p:spPr bwMode="auto">
            <a:xfrm>
              <a:off x="2848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>
              <a:off x="424" y="4376"/>
              <a:ext cx="2423" cy="0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41" name="Picture 6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4264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>
              <a:off x="2848" y="297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 rot="10800000" flipH="1">
              <a:off x="2848" y="9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 rot="10800000" flipH="1">
              <a:off x="792" y="125"/>
              <a:ext cx="2050" cy="1899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5" name="Line 65"/>
            <p:cNvSpPr>
              <a:spLocks noChangeShapeType="1"/>
            </p:cNvSpPr>
            <p:nvPr/>
          </p:nvSpPr>
          <p:spPr bwMode="auto">
            <a:xfrm rot="10800000" flipH="1">
              <a:off x="3149" y="1341"/>
              <a:ext cx="1821" cy="160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 rot="10800000">
              <a:off x="3148" y="110"/>
              <a:ext cx="1823" cy="1219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>
              <a:off x="800" y="2034"/>
              <a:ext cx="2036" cy="93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65" name="Group 85"/>
          <p:cNvGrpSpPr>
            <a:grpSpLocks/>
          </p:cNvGrpSpPr>
          <p:nvPr/>
        </p:nvGrpSpPr>
        <p:grpSpPr bwMode="auto">
          <a:xfrm flipH="1">
            <a:off x="5240338" y="1700213"/>
            <a:ext cx="1460500" cy="3413125"/>
            <a:chOff x="0" y="0"/>
            <a:chExt cx="920" cy="2149"/>
          </a:xfrm>
        </p:grpSpPr>
        <p:grpSp>
          <p:nvGrpSpPr>
            <p:cNvPr id="20557" name="Group 77"/>
            <p:cNvGrpSpPr>
              <a:grpSpLocks/>
            </p:cNvGrpSpPr>
            <p:nvPr/>
          </p:nvGrpSpPr>
          <p:grpSpPr bwMode="auto">
            <a:xfrm>
              <a:off x="120" y="2144"/>
              <a:ext cx="641" cy="5"/>
              <a:chOff x="0" y="0"/>
              <a:chExt cx="641" cy="5"/>
            </a:xfrm>
          </p:grpSpPr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120" y="255"/>
              <a:ext cx="641" cy="6"/>
              <a:chOff x="0" y="0"/>
              <a:chExt cx="641" cy="5"/>
            </a:xfrm>
          </p:grpSpPr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0"/>
              <a:ext cx="4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2" name="Picture 8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3" name="Picture 8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32"/>
              <a:ext cx="46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4" name="Picture 8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920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1" name="Group 91"/>
          <p:cNvGrpSpPr>
            <a:grpSpLocks/>
          </p:cNvGrpSpPr>
          <p:nvPr/>
        </p:nvGrpSpPr>
        <p:grpSpPr bwMode="auto">
          <a:xfrm flipH="1">
            <a:off x="1946275" y="2500313"/>
            <a:ext cx="779463" cy="2801937"/>
            <a:chOff x="0" y="0"/>
            <a:chExt cx="491" cy="1764"/>
          </a:xfrm>
        </p:grpSpPr>
        <p:sp>
          <p:nvSpPr>
            <p:cNvPr id="20566" name="Freeform 86"/>
            <p:cNvSpPr>
              <a:spLocks/>
            </p:cNvSpPr>
            <p:nvPr/>
          </p:nvSpPr>
          <p:spPr bwMode="auto">
            <a:xfrm>
              <a:off x="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67" name="Freeform 87"/>
            <p:cNvSpPr>
              <a:spLocks/>
            </p:cNvSpPr>
            <p:nvPr/>
          </p:nvSpPr>
          <p:spPr bwMode="auto">
            <a:xfrm>
              <a:off x="352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grpSp>
          <p:nvGrpSpPr>
            <p:cNvPr id="20570" name="Group 90"/>
            <p:cNvGrpSpPr>
              <a:grpSpLocks/>
            </p:cNvGrpSpPr>
            <p:nvPr/>
          </p:nvGrpSpPr>
          <p:grpSpPr bwMode="auto">
            <a:xfrm>
              <a:off x="352" y="1488"/>
              <a:ext cx="139" cy="276"/>
              <a:chOff x="0" y="0"/>
              <a:chExt cx="139" cy="276"/>
            </a:xfrm>
          </p:grpSpPr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</p:grpSp>
      <p:grpSp>
        <p:nvGrpSpPr>
          <p:cNvPr id="20588" name="Group 108"/>
          <p:cNvGrpSpPr>
            <a:grpSpLocks/>
          </p:cNvGrpSpPr>
          <p:nvPr/>
        </p:nvGrpSpPr>
        <p:grpSpPr bwMode="auto">
          <a:xfrm flipH="1">
            <a:off x="9658350" y="3556000"/>
            <a:ext cx="1476375" cy="4400550"/>
            <a:chOff x="0" y="0"/>
            <a:chExt cx="929" cy="2772"/>
          </a:xfrm>
        </p:grpSpPr>
        <p:grpSp>
          <p:nvGrpSpPr>
            <p:cNvPr id="20574" name="Group 94"/>
            <p:cNvGrpSpPr>
              <a:grpSpLocks/>
            </p:cNvGrpSpPr>
            <p:nvPr/>
          </p:nvGrpSpPr>
          <p:grpSpPr bwMode="auto">
            <a:xfrm>
              <a:off x="360" y="2496"/>
              <a:ext cx="139" cy="276"/>
              <a:chOff x="0" y="0"/>
              <a:chExt cx="139" cy="276"/>
            </a:xfrm>
          </p:grpSpPr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77" name="Group 97"/>
            <p:cNvGrpSpPr>
              <a:grpSpLocks/>
            </p:cNvGrpSpPr>
            <p:nvPr/>
          </p:nvGrpSpPr>
          <p:grpSpPr bwMode="auto">
            <a:xfrm>
              <a:off x="496" y="2328"/>
              <a:ext cx="139" cy="276"/>
              <a:chOff x="0" y="0"/>
              <a:chExt cx="139" cy="276"/>
            </a:xfrm>
          </p:grpSpPr>
          <p:sp>
            <p:nvSpPr>
              <p:cNvPr id="20575" name="Freeform 9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6" name="Freeform 9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0" name="Group 100"/>
            <p:cNvGrpSpPr>
              <a:grpSpLocks/>
            </p:cNvGrpSpPr>
            <p:nvPr/>
          </p:nvGrpSpPr>
          <p:grpSpPr bwMode="auto">
            <a:xfrm>
              <a:off x="0" y="160"/>
              <a:ext cx="139" cy="276"/>
              <a:chOff x="0" y="0"/>
              <a:chExt cx="139" cy="276"/>
            </a:xfrm>
          </p:grpSpPr>
          <p:sp>
            <p:nvSpPr>
              <p:cNvPr id="20578" name="Freeform 9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9" name="Freeform 9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3" name="Group 103"/>
            <p:cNvGrpSpPr>
              <a:grpSpLocks/>
            </p:cNvGrpSpPr>
            <p:nvPr/>
          </p:nvGrpSpPr>
          <p:grpSpPr bwMode="auto">
            <a:xfrm>
              <a:off x="384" y="152"/>
              <a:ext cx="139" cy="276"/>
              <a:chOff x="0" y="0"/>
              <a:chExt cx="139" cy="276"/>
            </a:xfrm>
          </p:grpSpPr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sp>
          <p:nvSpPr>
            <p:cNvPr id="20584" name="Freeform 104"/>
            <p:cNvSpPr>
              <a:spLocks/>
            </p:cNvSpPr>
            <p:nvPr/>
          </p:nvSpPr>
          <p:spPr bwMode="auto">
            <a:xfrm>
              <a:off x="144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5" name="Freeform 105"/>
            <p:cNvSpPr>
              <a:spLocks/>
            </p:cNvSpPr>
            <p:nvPr/>
          </p:nvSpPr>
          <p:spPr bwMode="auto">
            <a:xfrm>
              <a:off x="518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6" name="Freeform 106"/>
            <p:cNvSpPr>
              <a:spLocks/>
            </p:cNvSpPr>
            <p:nvPr/>
          </p:nvSpPr>
          <p:spPr bwMode="auto">
            <a:xfrm>
              <a:off x="88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7" name="Freeform 107"/>
            <p:cNvSpPr>
              <a:spLocks/>
            </p:cNvSpPr>
            <p:nvPr/>
          </p:nvSpPr>
          <p:spPr bwMode="auto">
            <a:xfrm>
              <a:off x="768" y="192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sp>
        <p:nvSpPr>
          <p:cNvPr id="111" name="Rectangle 106"/>
          <p:cNvSpPr>
            <a:spLocks/>
          </p:cNvSpPr>
          <p:nvPr/>
        </p:nvSpPr>
        <p:spPr bwMode="auto">
          <a:xfrm>
            <a:off x="5034871" y="9036572"/>
            <a:ext cx="1946046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O=C=O</a:t>
            </a:r>
          </a:p>
        </p:txBody>
      </p:sp>
      <p:sp>
        <p:nvSpPr>
          <p:cNvPr id="112" name="Rectangle 111"/>
          <p:cNvSpPr>
            <a:spLocks/>
          </p:cNvSpPr>
          <p:nvPr/>
        </p:nvSpPr>
        <p:spPr bwMode="auto">
          <a:xfrm>
            <a:off x="1841912" y="9029178"/>
            <a:ext cx="407163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3" name="Rectangle 106"/>
          <p:cNvSpPr>
            <a:spLocks/>
          </p:cNvSpPr>
          <p:nvPr/>
        </p:nvSpPr>
        <p:spPr bwMode="auto">
          <a:xfrm>
            <a:off x="9647107" y="9054808"/>
            <a:ext cx="130644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 </a:t>
            </a:r>
            <a:r>
              <a:rPr lang="en-US" sz="4400" b="0" dirty="0" smtClean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 </a:t>
            </a: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117" name="Picture 7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5372100"/>
            <a:ext cx="850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Rectangle 73"/>
          <p:cNvSpPr>
            <a:spLocks/>
          </p:cNvSpPr>
          <p:nvPr/>
        </p:nvSpPr>
        <p:spPr bwMode="auto">
          <a:xfrm rot="10800000" flipH="1">
            <a:off x="5170488" y="52832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19" name="Rectangle 74"/>
          <p:cNvSpPr>
            <a:spLocks/>
          </p:cNvSpPr>
          <p:nvPr/>
        </p:nvSpPr>
        <p:spPr bwMode="auto">
          <a:xfrm rot="10800000" flipH="1">
            <a:off x="5176838" y="54991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122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850900"/>
            <a:ext cx="774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78"/>
          <p:cNvSpPr>
            <a:spLocks/>
          </p:cNvSpPr>
          <p:nvPr/>
        </p:nvSpPr>
        <p:spPr bwMode="auto">
          <a:xfrm rot="10800000" flipH="1">
            <a:off x="5164138" y="787400"/>
            <a:ext cx="101600" cy="1270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24" name="Rectangle 77"/>
          <p:cNvSpPr>
            <a:spLocks/>
          </p:cNvSpPr>
          <p:nvPr/>
        </p:nvSpPr>
        <p:spPr bwMode="auto">
          <a:xfrm rot="10800000" flipH="1">
            <a:off x="5164138" y="977900"/>
            <a:ext cx="88900" cy="762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25" name="Rectangle 80"/>
          <p:cNvSpPr>
            <a:spLocks/>
          </p:cNvSpPr>
          <p:nvPr/>
        </p:nvSpPr>
        <p:spPr bwMode="auto">
          <a:xfrm>
            <a:off x="1783758" y="5812234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6" name="Rectangle 80"/>
          <p:cNvSpPr>
            <a:spLocks/>
          </p:cNvSpPr>
          <p:nvPr/>
        </p:nvSpPr>
        <p:spPr bwMode="auto">
          <a:xfrm>
            <a:off x="10756321" y="8081962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7" name="Rectangle 80"/>
          <p:cNvSpPr>
            <a:spLocks/>
          </p:cNvSpPr>
          <p:nvPr/>
        </p:nvSpPr>
        <p:spPr bwMode="auto">
          <a:xfrm>
            <a:off x="10101674" y="4977834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8" name="Rectangle 80"/>
          <p:cNvSpPr>
            <a:spLocks/>
          </p:cNvSpPr>
          <p:nvPr/>
        </p:nvSpPr>
        <p:spPr bwMode="auto">
          <a:xfrm>
            <a:off x="5664200" y="8745712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9" name="Rectangle 80"/>
          <p:cNvSpPr>
            <a:spLocks/>
          </p:cNvSpPr>
          <p:nvPr/>
        </p:nvSpPr>
        <p:spPr bwMode="auto">
          <a:xfrm>
            <a:off x="5664200" y="7767638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0" name="Rectangle 80"/>
          <p:cNvSpPr>
            <a:spLocks/>
          </p:cNvSpPr>
          <p:nvPr/>
        </p:nvSpPr>
        <p:spPr bwMode="auto">
          <a:xfrm>
            <a:off x="5664874" y="57912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1" name="Rectangle 80"/>
          <p:cNvSpPr>
            <a:spLocks/>
          </p:cNvSpPr>
          <p:nvPr/>
        </p:nvSpPr>
        <p:spPr bwMode="auto">
          <a:xfrm>
            <a:off x="10832682" y="7187852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2" name="Rectangle 80"/>
          <p:cNvSpPr>
            <a:spLocks/>
          </p:cNvSpPr>
          <p:nvPr/>
        </p:nvSpPr>
        <p:spPr bwMode="auto">
          <a:xfrm>
            <a:off x="2355555" y="3424238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3" name="Rectangle 80"/>
          <p:cNvSpPr>
            <a:spLocks/>
          </p:cNvSpPr>
          <p:nvPr/>
        </p:nvSpPr>
        <p:spPr bwMode="auto">
          <a:xfrm>
            <a:off x="1168400" y="34290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4" name="Rectangle 80"/>
          <p:cNvSpPr>
            <a:spLocks/>
          </p:cNvSpPr>
          <p:nvPr/>
        </p:nvSpPr>
        <p:spPr bwMode="auto">
          <a:xfrm>
            <a:off x="1777408" y="34290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5" name="Rectangle 80"/>
          <p:cNvSpPr>
            <a:spLocks/>
          </p:cNvSpPr>
          <p:nvPr/>
        </p:nvSpPr>
        <p:spPr bwMode="auto">
          <a:xfrm>
            <a:off x="4424330" y="4951307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6" name="Rectangle 80"/>
          <p:cNvSpPr>
            <a:spLocks/>
          </p:cNvSpPr>
          <p:nvPr/>
        </p:nvSpPr>
        <p:spPr bwMode="auto">
          <a:xfrm>
            <a:off x="10071338" y="2812191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7" name="Rectangle 80"/>
          <p:cNvSpPr>
            <a:spLocks/>
          </p:cNvSpPr>
          <p:nvPr/>
        </p:nvSpPr>
        <p:spPr bwMode="auto">
          <a:xfrm>
            <a:off x="5664200" y="27432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4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8" name="Rectangle 80"/>
          <p:cNvSpPr>
            <a:spLocks/>
          </p:cNvSpPr>
          <p:nvPr/>
        </p:nvSpPr>
        <p:spPr bwMode="auto">
          <a:xfrm>
            <a:off x="5638778" y="9906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4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39" name="Rectangle 80"/>
          <p:cNvSpPr>
            <a:spLocks/>
          </p:cNvSpPr>
          <p:nvPr/>
        </p:nvSpPr>
        <p:spPr bwMode="auto">
          <a:xfrm>
            <a:off x="9208108" y="3089547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0" name="Rectangle 80"/>
          <p:cNvSpPr>
            <a:spLocks/>
          </p:cNvSpPr>
          <p:nvPr/>
        </p:nvSpPr>
        <p:spPr bwMode="auto">
          <a:xfrm>
            <a:off x="10922000" y="3085578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1" name="Rectangle 80"/>
          <p:cNvSpPr>
            <a:spLocks/>
          </p:cNvSpPr>
          <p:nvPr/>
        </p:nvSpPr>
        <p:spPr bwMode="auto">
          <a:xfrm>
            <a:off x="9206978" y="46482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2" name="Rectangle 80"/>
          <p:cNvSpPr>
            <a:spLocks/>
          </p:cNvSpPr>
          <p:nvPr/>
        </p:nvSpPr>
        <p:spPr bwMode="auto">
          <a:xfrm>
            <a:off x="10921408" y="4648200"/>
            <a:ext cx="53399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3" name="Rectangle 80"/>
          <p:cNvSpPr>
            <a:spLocks/>
          </p:cNvSpPr>
          <p:nvPr/>
        </p:nvSpPr>
        <p:spPr bwMode="auto">
          <a:xfrm>
            <a:off x="4991273" y="435213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4" name="Rectangle 80"/>
          <p:cNvSpPr>
            <a:spLocks/>
          </p:cNvSpPr>
          <p:nvPr/>
        </p:nvSpPr>
        <p:spPr bwMode="auto">
          <a:xfrm>
            <a:off x="6629378" y="4414838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5" name="Rectangle 80"/>
          <p:cNvSpPr>
            <a:spLocks/>
          </p:cNvSpPr>
          <p:nvPr/>
        </p:nvSpPr>
        <p:spPr bwMode="auto">
          <a:xfrm>
            <a:off x="4952978" y="34290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6" name="Rectangle 80"/>
          <p:cNvSpPr>
            <a:spLocks/>
          </p:cNvSpPr>
          <p:nvPr/>
        </p:nvSpPr>
        <p:spPr bwMode="auto">
          <a:xfrm>
            <a:off x="6324578" y="34290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7" name="Rectangle 80"/>
          <p:cNvSpPr>
            <a:spLocks/>
          </p:cNvSpPr>
          <p:nvPr/>
        </p:nvSpPr>
        <p:spPr bwMode="auto">
          <a:xfrm>
            <a:off x="6654800" y="1900238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8" name="Rectangle 80"/>
          <p:cNvSpPr>
            <a:spLocks/>
          </p:cNvSpPr>
          <p:nvPr/>
        </p:nvSpPr>
        <p:spPr bwMode="auto">
          <a:xfrm>
            <a:off x="4521200" y="1752600"/>
            <a:ext cx="711222" cy="385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8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8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28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28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Carbon Dioxide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18097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2255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06870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95186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06870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95186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838" y="31623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3738" y="3073400"/>
            <a:ext cx="165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44196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35433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44831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36068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17"/>
          <p:cNvSpPr>
            <a:spLocks/>
          </p:cNvSpPr>
          <p:nvPr/>
        </p:nvSpPr>
        <p:spPr bwMode="auto">
          <a:xfrm flipH="1">
            <a:off x="722313" y="5124450"/>
            <a:ext cx="1011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–19.4 eV</a:t>
            </a:r>
          </a:p>
        </p:txBody>
      </p:sp>
      <p:sp>
        <p:nvSpPr>
          <p:cNvPr id="20498" name="Rectangle 18"/>
          <p:cNvSpPr>
            <a:spLocks/>
          </p:cNvSpPr>
          <p:nvPr/>
        </p:nvSpPr>
        <p:spPr bwMode="auto">
          <a:xfrm flipH="1">
            <a:off x="11366500" y="39624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–15.8 eV</a:t>
            </a:r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 flipH="1">
            <a:off x="10947400" y="76835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–32.4 eV</a:t>
            </a:r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 flipH="1">
            <a:off x="127000" y="27178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–10.7 eV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rot="10800000">
            <a:off x="6511925" y="3973513"/>
            <a:ext cx="2982913" cy="269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 flipH="1">
            <a:off x="5240338" y="3975100"/>
            <a:ext cx="1460500" cy="469900"/>
            <a:chOff x="0" y="0"/>
            <a:chExt cx="920" cy="296"/>
          </a:xfrm>
        </p:grpSpPr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120" y="0"/>
              <a:ext cx="641" cy="5"/>
              <a:chOff x="0" y="0"/>
              <a:chExt cx="641" cy="5"/>
            </a:xfrm>
          </p:grpSpPr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05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2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0" name="Group 30"/>
          <p:cNvGrpSpPr>
            <a:grpSpLocks/>
          </p:cNvGrpSpPr>
          <p:nvPr/>
        </p:nvGrpSpPr>
        <p:grpSpPr bwMode="auto">
          <a:xfrm flipH="1">
            <a:off x="6513513" y="2130425"/>
            <a:ext cx="2981325" cy="2974975"/>
            <a:chOff x="0" y="0"/>
            <a:chExt cx="1878" cy="1873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875" cy="135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2" y="1369"/>
              <a:ext cx="1876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 flipH="1">
            <a:off x="2870200" y="2106613"/>
            <a:ext cx="2620963" cy="2986087"/>
            <a:chOff x="0" y="0"/>
            <a:chExt cx="1651" cy="1881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rot="10800000" flipH="1">
              <a:off x="29" y="510"/>
              <a:ext cx="1619" cy="13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0" y="0"/>
              <a:ext cx="1651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 flipH="1">
            <a:off x="1814512" y="942975"/>
            <a:ext cx="8955088" cy="7997825"/>
            <a:chOff x="0" y="98"/>
            <a:chExt cx="5641" cy="5038"/>
          </a:xfrm>
        </p:grpSpPr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5344" y="287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4976" y="135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120" y="454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20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120" y="220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120" y="203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20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2928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1496"/>
              <a:ext cx="21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4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6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3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32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8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5" name="Picture 4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8"/>
              <a:ext cx="53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2848" y="50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2848" y="31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2848" y="12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>
              <a:off x="424" y="4560"/>
              <a:ext cx="2414" cy="46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rot="10800000" flipH="1">
              <a:off x="428" y="3150"/>
              <a:ext cx="2416" cy="1395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>
              <a:off x="784" y="2200"/>
              <a:ext cx="2052" cy="936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 rot="10800000" flipH="1">
              <a:off x="784" y="1247"/>
              <a:ext cx="2052" cy="953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>
              <a:off x="3148" y="1246"/>
              <a:ext cx="2174" cy="160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 rot="10800000" flipH="1">
              <a:off x="3136" y="2871"/>
              <a:ext cx="2191" cy="265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5" name="Line 55"/>
            <p:cNvSpPr>
              <a:spLocks noChangeShapeType="1"/>
            </p:cNvSpPr>
            <p:nvPr/>
          </p:nvSpPr>
          <p:spPr bwMode="auto">
            <a:xfrm rot="10800000" flipH="1">
              <a:off x="3149" y="2885"/>
              <a:ext cx="2173" cy="2141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4920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5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3032"/>
              <a:ext cx="4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8" name="Picture 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1152"/>
              <a:ext cx="53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9" name="Line 59"/>
            <p:cNvSpPr>
              <a:spLocks noChangeShapeType="1"/>
            </p:cNvSpPr>
            <p:nvPr/>
          </p:nvSpPr>
          <p:spPr bwMode="auto">
            <a:xfrm>
              <a:off x="2848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>
              <a:off x="424" y="4376"/>
              <a:ext cx="2423" cy="0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41" name="Picture 6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4264"/>
              <a:ext cx="53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>
              <a:off x="2848" y="297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 rot="10800000" flipH="1">
              <a:off x="2848" y="9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>
                  <a:alpha val="29999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 rot="10800000" flipH="1">
              <a:off x="792" y="125"/>
              <a:ext cx="2050" cy="1899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5" name="Line 65"/>
            <p:cNvSpPr>
              <a:spLocks noChangeShapeType="1"/>
            </p:cNvSpPr>
            <p:nvPr/>
          </p:nvSpPr>
          <p:spPr bwMode="auto">
            <a:xfrm rot="10800000" flipH="1">
              <a:off x="3149" y="1341"/>
              <a:ext cx="1821" cy="160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 rot="10800000">
              <a:off x="3148" y="110"/>
              <a:ext cx="1823" cy="1219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>
              <a:off x="800" y="2034"/>
              <a:ext cx="2036" cy="934"/>
            </a:xfrm>
            <a:prstGeom prst="line">
              <a:avLst/>
            </a:prstGeom>
            <a:noFill/>
            <a:ln w="25400" cap="flat">
              <a:solidFill>
                <a:schemeClr val="tx1">
                  <a:alpha val="29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65" name="Group 85"/>
          <p:cNvGrpSpPr>
            <a:grpSpLocks/>
          </p:cNvGrpSpPr>
          <p:nvPr/>
        </p:nvGrpSpPr>
        <p:grpSpPr bwMode="auto">
          <a:xfrm flipH="1">
            <a:off x="5240338" y="1700213"/>
            <a:ext cx="1460500" cy="3413125"/>
            <a:chOff x="0" y="0"/>
            <a:chExt cx="920" cy="2149"/>
          </a:xfrm>
        </p:grpSpPr>
        <p:grpSp>
          <p:nvGrpSpPr>
            <p:cNvPr id="20557" name="Group 77"/>
            <p:cNvGrpSpPr>
              <a:grpSpLocks/>
            </p:cNvGrpSpPr>
            <p:nvPr/>
          </p:nvGrpSpPr>
          <p:grpSpPr bwMode="auto">
            <a:xfrm>
              <a:off x="120" y="2144"/>
              <a:ext cx="641" cy="5"/>
              <a:chOff x="0" y="0"/>
              <a:chExt cx="641" cy="5"/>
            </a:xfrm>
          </p:grpSpPr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120" y="255"/>
              <a:ext cx="641" cy="6"/>
              <a:chOff x="0" y="0"/>
              <a:chExt cx="641" cy="5"/>
            </a:xfrm>
          </p:grpSpPr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0"/>
              <a:ext cx="4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2" name="Picture 8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3" name="Picture 8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32"/>
              <a:ext cx="46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4" name="Picture 8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920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1" name="Group 91"/>
          <p:cNvGrpSpPr>
            <a:grpSpLocks/>
          </p:cNvGrpSpPr>
          <p:nvPr/>
        </p:nvGrpSpPr>
        <p:grpSpPr bwMode="auto">
          <a:xfrm flipH="1">
            <a:off x="1946275" y="2500313"/>
            <a:ext cx="779463" cy="2801937"/>
            <a:chOff x="0" y="0"/>
            <a:chExt cx="491" cy="1764"/>
          </a:xfrm>
        </p:grpSpPr>
        <p:sp>
          <p:nvSpPr>
            <p:cNvPr id="20566" name="Freeform 86"/>
            <p:cNvSpPr>
              <a:spLocks/>
            </p:cNvSpPr>
            <p:nvPr/>
          </p:nvSpPr>
          <p:spPr bwMode="auto">
            <a:xfrm>
              <a:off x="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67" name="Freeform 87"/>
            <p:cNvSpPr>
              <a:spLocks/>
            </p:cNvSpPr>
            <p:nvPr/>
          </p:nvSpPr>
          <p:spPr bwMode="auto">
            <a:xfrm>
              <a:off x="352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grpSp>
          <p:nvGrpSpPr>
            <p:cNvPr id="20570" name="Group 90"/>
            <p:cNvGrpSpPr>
              <a:grpSpLocks/>
            </p:cNvGrpSpPr>
            <p:nvPr/>
          </p:nvGrpSpPr>
          <p:grpSpPr bwMode="auto">
            <a:xfrm>
              <a:off x="352" y="1488"/>
              <a:ext cx="139" cy="276"/>
              <a:chOff x="0" y="0"/>
              <a:chExt cx="139" cy="276"/>
            </a:xfrm>
          </p:grpSpPr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</p:grpSp>
      <p:grpSp>
        <p:nvGrpSpPr>
          <p:cNvPr id="20588" name="Group 108"/>
          <p:cNvGrpSpPr>
            <a:grpSpLocks/>
          </p:cNvGrpSpPr>
          <p:nvPr/>
        </p:nvGrpSpPr>
        <p:grpSpPr bwMode="auto">
          <a:xfrm flipH="1">
            <a:off x="9658350" y="3556000"/>
            <a:ext cx="1476375" cy="4400550"/>
            <a:chOff x="0" y="0"/>
            <a:chExt cx="929" cy="2772"/>
          </a:xfrm>
        </p:grpSpPr>
        <p:grpSp>
          <p:nvGrpSpPr>
            <p:cNvPr id="20574" name="Group 94"/>
            <p:cNvGrpSpPr>
              <a:grpSpLocks/>
            </p:cNvGrpSpPr>
            <p:nvPr/>
          </p:nvGrpSpPr>
          <p:grpSpPr bwMode="auto">
            <a:xfrm>
              <a:off x="360" y="2496"/>
              <a:ext cx="139" cy="276"/>
              <a:chOff x="0" y="0"/>
              <a:chExt cx="139" cy="276"/>
            </a:xfrm>
          </p:grpSpPr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77" name="Group 97"/>
            <p:cNvGrpSpPr>
              <a:grpSpLocks/>
            </p:cNvGrpSpPr>
            <p:nvPr/>
          </p:nvGrpSpPr>
          <p:grpSpPr bwMode="auto">
            <a:xfrm>
              <a:off x="496" y="2328"/>
              <a:ext cx="139" cy="276"/>
              <a:chOff x="0" y="0"/>
              <a:chExt cx="139" cy="276"/>
            </a:xfrm>
          </p:grpSpPr>
          <p:sp>
            <p:nvSpPr>
              <p:cNvPr id="20575" name="Freeform 9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6" name="Freeform 9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0" name="Group 100"/>
            <p:cNvGrpSpPr>
              <a:grpSpLocks/>
            </p:cNvGrpSpPr>
            <p:nvPr/>
          </p:nvGrpSpPr>
          <p:grpSpPr bwMode="auto">
            <a:xfrm>
              <a:off x="0" y="160"/>
              <a:ext cx="139" cy="276"/>
              <a:chOff x="0" y="0"/>
              <a:chExt cx="139" cy="276"/>
            </a:xfrm>
          </p:grpSpPr>
          <p:sp>
            <p:nvSpPr>
              <p:cNvPr id="20578" name="Freeform 9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9" name="Freeform 9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3" name="Group 103"/>
            <p:cNvGrpSpPr>
              <a:grpSpLocks/>
            </p:cNvGrpSpPr>
            <p:nvPr/>
          </p:nvGrpSpPr>
          <p:grpSpPr bwMode="auto">
            <a:xfrm>
              <a:off x="384" y="152"/>
              <a:ext cx="139" cy="276"/>
              <a:chOff x="0" y="0"/>
              <a:chExt cx="139" cy="276"/>
            </a:xfrm>
          </p:grpSpPr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sp>
          <p:nvSpPr>
            <p:cNvPr id="20584" name="Freeform 104"/>
            <p:cNvSpPr>
              <a:spLocks/>
            </p:cNvSpPr>
            <p:nvPr/>
          </p:nvSpPr>
          <p:spPr bwMode="auto">
            <a:xfrm>
              <a:off x="144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5" name="Freeform 105"/>
            <p:cNvSpPr>
              <a:spLocks/>
            </p:cNvSpPr>
            <p:nvPr/>
          </p:nvSpPr>
          <p:spPr bwMode="auto">
            <a:xfrm>
              <a:off x="518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6" name="Freeform 106"/>
            <p:cNvSpPr>
              <a:spLocks/>
            </p:cNvSpPr>
            <p:nvPr/>
          </p:nvSpPr>
          <p:spPr bwMode="auto">
            <a:xfrm>
              <a:off x="88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7" name="Freeform 107"/>
            <p:cNvSpPr>
              <a:spLocks/>
            </p:cNvSpPr>
            <p:nvPr/>
          </p:nvSpPr>
          <p:spPr bwMode="auto">
            <a:xfrm>
              <a:off x="768" y="192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sp>
        <p:nvSpPr>
          <p:cNvPr id="111" name="Rectangle 106"/>
          <p:cNvSpPr>
            <a:spLocks/>
          </p:cNvSpPr>
          <p:nvPr/>
        </p:nvSpPr>
        <p:spPr bwMode="auto">
          <a:xfrm>
            <a:off x="5034871" y="9036572"/>
            <a:ext cx="1946046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O=C=O</a:t>
            </a:r>
          </a:p>
        </p:txBody>
      </p:sp>
      <p:sp>
        <p:nvSpPr>
          <p:cNvPr id="112" name="Rectangle 111"/>
          <p:cNvSpPr>
            <a:spLocks/>
          </p:cNvSpPr>
          <p:nvPr/>
        </p:nvSpPr>
        <p:spPr bwMode="auto">
          <a:xfrm>
            <a:off x="1841912" y="9029178"/>
            <a:ext cx="407163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13" name="Rectangle 106"/>
          <p:cNvSpPr>
            <a:spLocks/>
          </p:cNvSpPr>
          <p:nvPr/>
        </p:nvSpPr>
        <p:spPr bwMode="auto">
          <a:xfrm>
            <a:off x="9647107" y="9054808"/>
            <a:ext cx="130644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 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pic>
        <p:nvPicPr>
          <p:cNvPr id="117" name="Picture 7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5372100"/>
            <a:ext cx="850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Rectangle 73"/>
          <p:cNvSpPr>
            <a:spLocks/>
          </p:cNvSpPr>
          <p:nvPr/>
        </p:nvSpPr>
        <p:spPr bwMode="auto">
          <a:xfrm rot="10800000" flipH="1">
            <a:off x="5170488" y="52832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19" name="Rectangle 74"/>
          <p:cNvSpPr>
            <a:spLocks/>
          </p:cNvSpPr>
          <p:nvPr/>
        </p:nvSpPr>
        <p:spPr bwMode="auto">
          <a:xfrm rot="10800000" flipH="1">
            <a:off x="5176838" y="54991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122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850900"/>
            <a:ext cx="774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78"/>
          <p:cNvSpPr>
            <a:spLocks/>
          </p:cNvSpPr>
          <p:nvPr/>
        </p:nvSpPr>
        <p:spPr bwMode="auto">
          <a:xfrm rot="10800000" flipH="1">
            <a:off x="5164138" y="787400"/>
            <a:ext cx="101600" cy="1270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24" name="Rectangle 77"/>
          <p:cNvSpPr>
            <a:spLocks/>
          </p:cNvSpPr>
          <p:nvPr/>
        </p:nvSpPr>
        <p:spPr bwMode="auto">
          <a:xfrm rot="10800000" flipH="1">
            <a:off x="5164138" y="977900"/>
            <a:ext cx="88900" cy="762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129" name="Group 105"/>
          <p:cNvGrpSpPr>
            <a:grpSpLocks/>
          </p:cNvGrpSpPr>
          <p:nvPr/>
        </p:nvGrpSpPr>
        <p:grpSpPr bwMode="auto">
          <a:xfrm>
            <a:off x="5588000" y="3479800"/>
            <a:ext cx="779463" cy="5213350"/>
            <a:chOff x="0" y="0"/>
            <a:chExt cx="491" cy="3284"/>
          </a:xfrm>
        </p:grpSpPr>
        <p:grpSp>
          <p:nvGrpSpPr>
            <p:cNvPr id="130" name="Group 83"/>
            <p:cNvGrpSpPr>
              <a:grpSpLocks/>
            </p:cNvGrpSpPr>
            <p:nvPr/>
          </p:nvGrpSpPr>
          <p:grpSpPr bwMode="auto">
            <a:xfrm>
              <a:off x="168" y="3008"/>
              <a:ext cx="139" cy="276"/>
              <a:chOff x="0" y="0"/>
              <a:chExt cx="139" cy="276"/>
            </a:xfrm>
          </p:grpSpPr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1" name="Group 86"/>
            <p:cNvGrpSpPr>
              <a:grpSpLocks/>
            </p:cNvGrpSpPr>
            <p:nvPr/>
          </p:nvGrpSpPr>
          <p:grpSpPr bwMode="auto">
            <a:xfrm>
              <a:off x="168" y="2352"/>
              <a:ext cx="139" cy="276"/>
              <a:chOff x="0" y="0"/>
              <a:chExt cx="139" cy="276"/>
            </a:xfrm>
          </p:grpSpPr>
          <p:sp>
            <p:nvSpPr>
              <p:cNvPr id="150" name="Freeform 84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Freeform 85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2" name="Group 89"/>
            <p:cNvGrpSpPr>
              <a:grpSpLocks/>
            </p:cNvGrpSpPr>
            <p:nvPr/>
          </p:nvGrpSpPr>
          <p:grpSpPr bwMode="auto">
            <a:xfrm>
              <a:off x="95" y="1152"/>
              <a:ext cx="140" cy="276"/>
              <a:chOff x="0" y="0"/>
              <a:chExt cx="139" cy="276"/>
            </a:xfrm>
          </p:grpSpPr>
          <p:sp>
            <p:nvSpPr>
              <p:cNvPr id="148" name="Freeform 8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Freeform 8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3" name="Group 92"/>
            <p:cNvGrpSpPr>
              <a:grpSpLocks/>
            </p:cNvGrpSpPr>
            <p:nvPr/>
          </p:nvGrpSpPr>
          <p:grpSpPr bwMode="auto">
            <a:xfrm>
              <a:off x="232" y="976"/>
              <a:ext cx="139" cy="276"/>
              <a:chOff x="0" y="0"/>
              <a:chExt cx="139" cy="276"/>
            </a:xfrm>
          </p:grpSpPr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4" name="Group 95"/>
            <p:cNvGrpSpPr>
              <a:grpSpLocks/>
            </p:cNvGrpSpPr>
            <p:nvPr/>
          </p:nvGrpSpPr>
          <p:grpSpPr bwMode="auto">
            <a:xfrm>
              <a:off x="0" y="696"/>
              <a:ext cx="139" cy="276"/>
              <a:chOff x="0" y="0"/>
              <a:chExt cx="139" cy="276"/>
            </a:xfrm>
          </p:grpSpPr>
          <p:sp>
            <p:nvSpPr>
              <p:cNvPr id="144" name="Freeform 9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Freeform 9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5" name="Group 98"/>
            <p:cNvGrpSpPr>
              <a:grpSpLocks/>
            </p:cNvGrpSpPr>
            <p:nvPr/>
          </p:nvGrpSpPr>
          <p:grpSpPr bwMode="auto">
            <a:xfrm>
              <a:off x="352" y="704"/>
              <a:ext cx="139" cy="276"/>
              <a:chOff x="0" y="0"/>
              <a:chExt cx="139" cy="276"/>
            </a:xfrm>
          </p:grpSpPr>
          <p:sp>
            <p:nvSpPr>
              <p:cNvPr id="142" name="Freeform 9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Freeform 9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6" name="Group 101"/>
            <p:cNvGrpSpPr>
              <a:grpSpLocks/>
            </p:cNvGrpSpPr>
            <p:nvPr/>
          </p:nvGrpSpPr>
          <p:grpSpPr bwMode="auto">
            <a:xfrm>
              <a:off x="352" y="0"/>
              <a:ext cx="139" cy="276"/>
              <a:chOff x="0" y="0"/>
              <a:chExt cx="139" cy="276"/>
            </a:xfrm>
          </p:grpSpPr>
          <p:sp>
            <p:nvSpPr>
              <p:cNvPr id="140" name="Freeform 9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1" name="Freeform 10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7" name="Group 104"/>
            <p:cNvGrpSpPr>
              <a:grpSpLocks/>
            </p:cNvGrpSpPr>
            <p:nvPr/>
          </p:nvGrpSpPr>
          <p:grpSpPr bwMode="auto">
            <a:xfrm>
              <a:off x="0" y="0"/>
              <a:ext cx="139" cy="276"/>
              <a:chOff x="0" y="0"/>
              <a:chExt cx="139" cy="276"/>
            </a:xfrm>
          </p:grpSpPr>
          <p:sp>
            <p:nvSpPr>
              <p:cNvPr id="138" name="Freeform 10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9" name="Freeform 10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55" name="AutoShape 129"/>
          <p:cNvSpPr>
            <a:spLocks/>
          </p:cNvSpPr>
          <p:nvPr/>
        </p:nvSpPr>
        <p:spPr bwMode="auto">
          <a:xfrm>
            <a:off x="5341452" y="5168900"/>
            <a:ext cx="1270485" cy="723900"/>
          </a:xfrm>
          <a:prstGeom prst="roundRect">
            <a:avLst>
              <a:gd name="adj" fmla="val 26315"/>
            </a:avLst>
          </a:prstGeom>
          <a:noFill/>
          <a:ln w="381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6" name="Rectangle 130"/>
          <p:cNvSpPr>
            <a:spLocks/>
          </p:cNvSpPr>
          <p:nvPr/>
        </p:nvSpPr>
        <p:spPr bwMode="auto">
          <a:xfrm>
            <a:off x="7167935" y="5276850"/>
            <a:ext cx="19104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two σ bonds</a:t>
            </a:r>
          </a:p>
        </p:txBody>
      </p:sp>
      <p:sp>
        <p:nvSpPr>
          <p:cNvPr id="158" name="AutoShape 132"/>
          <p:cNvSpPr>
            <a:spLocks/>
          </p:cNvSpPr>
          <p:nvPr/>
        </p:nvSpPr>
        <p:spPr bwMode="auto">
          <a:xfrm>
            <a:off x="5341937" y="4445000"/>
            <a:ext cx="1270000" cy="723900"/>
          </a:xfrm>
          <a:prstGeom prst="roundRect">
            <a:avLst>
              <a:gd name="adj" fmla="val 26315"/>
            </a:avLst>
          </a:prstGeom>
          <a:noFill/>
          <a:ln w="38100" cap="flat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9" name="Rectangle 133"/>
          <p:cNvSpPr>
            <a:spLocks/>
          </p:cNvSpPr>
          <p:nvPr/>
        </p:nvSpPr>
        <p:spPr bwMode="auto">
          <a:xfrm>
            <a:off x="3058938" y="4648200"/>
            <a:ext cx="193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008040"/>
                </a:solidFill>
                <a:ea typeface="Helvetica Neue" charset="0"/>
                <a:cs typeface="Helvetica Neue" charset="0"/>
              </a:rPr>
              <a:t>two π bonds</a:t>
            </a:r>
          </a:p>
        </p:txBody>
      </p:sp>
      <p:sp>
        <p:nvSpPr>
          <p:cNvPr id="161" name="AutoShape 135"/>
          <p:cNvSpPr>
            <a:spLocks/>
          </p:cNvSpPr>
          <p:nvPr/>
        </p:nvSpPr>
        <p:spPr bwMode="auto">
          <a:xfrm>
            <a:off x="5354637" y="3390900"/>
            <a:ext cx="1270000" cy="723900"/>
          </a:xfrm>
          <a:prstGeom prst="roundRect">
            <a:avLst>
              <a:gd name="adj" fmla="val 26315"/>
            </a:avLst>
          </a:prstGeom>
          <a:noFill/>
          <a:ln w="38100" cap="flat">
            <a:solidFill>
              <a:srgbClr val="8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2" name="AutoShape 136"/>
          <p:cNvSpPr>
            <a:spLocks/>
          </p:cNvSpPr>
          <p:nvPr/>
        </p:nvSpPr>
        <p:spPr bwMode="auto">
          <a:xfrm>
            <a:off x="5308600" y="7073900"/>
            <a:ext cx="1270000" cy="1917700"/>
          </a:xfrm>
          <a:prstGeom prst="roundRect">
            <a:avLst>
              <a:gd name="adj" fmla="val 15000"/>
            </a:avLst>
          </a:prstGeom>
          <a:noFill/>
          <a:ln w="38100" cap="flat">
            <a:solidFill>
              <a:srgbClr val="8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" name="Rectangle 137"/>
          <p:cNvSpPr>
            <a:spLocks/>
          </p:cNvSpPr>
          <p:nvPr/>
        </p:nvSpPr>
        <p:spPr bwMode="auto">
          <a:xfrm>
            <a:off x="1701800" y="7639050"/>
            <a:ext cx="3149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8000FF"/>
                </a:solidFill>
                <a:ea typeface="Helvetica Neue" charset="0"/>
                <a:cs typeface="Helvetica Neue" charset="0"/>
              </a:rPr>
              <a:t>four lone pairs centered on oxygen</a:t>
            </a:r>
          </a:p>
        </p:txBody>
      </p:sp>
    </p:spTree>
    <p:extLst>
      <p:ext uri="{BB962C8B-B14F-4D97-AF65-F5344CB8AC3E}">
        <p14:creationId xmlns:p14="http://schemas.microsoft.com/office/powerpoint/2010/main" val="780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/>
      <p:bldP spid="158" grpId="0" animBg="1"/>
      <p:bldP spid="159" grpId="0"/>
      <p:bldP spid="161" grpId="0" animBg="1"/>
      <p:bldP spid="162" grpId="0" animBg="1"/>
      <p:bldP spid="1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Molecular Orbitals for Larger Molecules</a:t>
            </a:r>
            <a:endParaRPr lang="en-US" baseline="320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33494" y="2438400"/>
            <a:ext cx="1250964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1. Determine point group of molecule (if linear, use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h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and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instead of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∞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h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or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∞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22128" y="3263646"/>
            <a:ext cx="1210889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2. Assign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x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coordinates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(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axis is principal axis; if non-linear,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axes of outer atoms point to central atom)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17286" y="4435733"/>
            <a:ext cx="1235456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3. Find the characters of the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reducible representation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for the combination of  </a:t>
            </a:r>
          </a:p>
          <a:p>
            <a:pPr eaLnBrk="1" hangingPunct="1"/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valence orbitals on the outer atoms. Treat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x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etc.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separately (as for 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vibrations, orbitals that change position = 0, orbitals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that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do not change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= 1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; and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orbitals that remain in the same position but change sign = -1)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06400" y="6429887"/>
            <a:ext cx="127254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4. Find the irreducible representations (they correspond to the symmetry of </a:t>
            </a:r>
            <a:r>
              <a:rPr lang="en-US" sz="2560" i="1" u="sng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group </a:t>
            </a:r>
          </a:p>
          <a:p>
            <a:pPr eaLnBrk="1" hangingPunct="1"/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</a:t>
            </a:r>
            <a:r>
              <a:rPr lang="en-US" sz="2560" i="1" u="sng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orbitals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also called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ymmetry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A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dapted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L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inear </a:t>
            </a:r>
            <a:r>
              <a:rPr lang="en-US" sz="2560" b="1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ombinations,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SALC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 of the orbitals)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06400" y="7572887"/>
            <a:ext cx="788978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5. Find AOs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on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central atom with the same symmetry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06400" y="8398133"/>
            <a:ext cx="11743408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6. Combine AOs from central atom with those group orbitals of same symmetry 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and similar energy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903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To this point we’ve built the group orbitals by inspection. For more complicated molecules, it is better to use the procedure given earlier:</a:t>
            </a:r>
          </a:p>
        </p:txBody>
      </p:sp>
    </p:spTree>
    <p:extLst>
      <p:ext uri="{BB962C8B-B14F-4D97-AF65-F5344CB8AC3E}">
        <p14:creationId xmlns:p14="http://schemas.microsoft.com/office/powerpoint/2010/main" val="131247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Carbon Dioxide by Reducible Representations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54000" cy="1155700"/>
          </a:xfrm>
          <a:ln/>
        </p:spPr>
        <p:txBody>
          <a:bodyPr/>
          <a:lstStyle/>
          <a:p>
            <a:r>
              <a:rPr lang="en-US" dirty="0" smtClean="0"/>
              <a:t>1. Use point group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nstead of </a:t>
            </a:r>
            <a:r>
              <a:rPr lang="en-US" sz="3200" i="1" dirty="0">
                <a:solidFill>
                  <a:srgbClr val="000000"/>
                </a:solidFill>
                <a:cs typeface="Arial" panose="020B0604020202020204" pitchFamily="34" charset="0"/>
              </a:rPr>
              <a:t>D</a:t>
            </a:r>
            <a:r>
              <a:rPr lang="en-US" sz="32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∞</a:t>
            </a:r>
            <a:r>
              <a:rPr lang="en-US" sz="3200" i="1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h</a:t>
            </a:r>
            <a:r>
              <a:rPr lang="en-US" dirty="0"/>
              <a:t> </a:t>
            </a:r>
            <a:r>
              <a:rPr lang="en-US" dirty="0" smtClean="0"/>
              <a:t>(this is called </a:t>
            </a:r>
            <a:r>
              <a:rPr lang="en-US" i="1" dirty="0" smtClean="0"/>
              <a:t>descending in symmetry</a:t>
            </a:r>
            <a:r>
              <a:rPr lang="en-US" dirty="0" smtClean="0"/>
              <a:t>).</a:t>
            </a: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1643" r="63889" b="27427"/>
          <a:stretch/>
        </p:blipFill>
        <p:spPr bwMode="auto">
          <a:xfrm>
            <a:off x="423314" y="1980504"/>
            <a:ext cx="2802486" cy="15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963803"/>
            <a:ext cx="9131349" cy="306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96156"/>
              </p:ext>
            </p:extLst>
          </p:nvPr>
        </p:nvGraphicFramePr>
        <p:xfrm>
          <a:off x="3532342" y="4876104"/>
          <a:ext cx="6964468" cy="2540000"/>
        </p:xfrm>
        <a:graphic>
          <a:graphicData uri="http://schemas.openxmlformats.org/drawingml/2006/table">
            <a:tbl>
              <a:tblPr/>
              <a:tblGrid>
                <a:gridCol w="823754"/>
                <a:gridCol w="717410"/>
                <a:gridCol w="681848"/>
                <a:gridCol w="909131"/>
                <a:gridCol w="681848"/>
                <a:gridCol w="909131"/>
                <a:gridCol w="681848"/>
                <a:gridCol w="909131"/>
                <a:gridCol w="650367"/>
              </a:tblGrid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Γ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2s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ヒラギノ角ゴ ProN W6" charset="0"/>
                        <a:cs typeface="Times New Roman" panose="02020603050405020304" pitchFamily="18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Γ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2pz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ヒラギノ角ゴ ProN W6" charset="0"/>
                        <a:cs typeface="Times New Roman" panose="02020603050405020304" pitchFamily="18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Γ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2px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ヒラギノ角ゴ ProN W6" charset="0"/>
                        <a:cs typeface="Times New Roman" panose="02020603050405020304" pitchFamily="18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Γ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2py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ヒラギノ角ゴ ProN W6" charset="0"/>
                        <a:cs typeface="Times New Roman" panose="02020603050405020304" pitchFamily="18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468547" y="1905000"/>
            <a:ext cx="85225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2. </a:t>
            </a: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254000" y="5282504"/>
            <a:ext cx="298585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3. Make reducible reps for outer atoms </a:t>
            </a: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254000" y="75438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4. Get group orbital symmetries by reducing each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ヒラギノ角ゴ ProN W6" charset="0"/>
                <a:cs typeface="ヒラギノ角ゴ ProN W6" charset="0"/>
              </a:rPr>
              <a:t>Γ</a:t>
            </a:r>
            <a:r>
              <a:rPr lang="en-US" dirty="0" smtClean="0"/>
              <a:t> 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41112" r="18750" b="46297"/>
          <a:stretch>
            <a:fillRect/>
          </a:stretch>
        </p:blipFill>
        <p:spPr bwMode="auto">
          <a:xfrm>
            <a:off x="3606800" y="7543800"/>
            <a:ext cx="7848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6400" y="85592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1u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64000" y="9119296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2pz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1u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97800" y="855922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2px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2g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>
                <a:solidFill>
                  <a:srgbClr val="C00000"/>
                </a:solidFill>
                <a:latin typeface="+mj-lt"/>
              </a:rPr>
              <a:t>3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797800" y="90678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3g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7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2" grpId="0"/>
      <p:bldP spid="73" grpId="0"/>
      <p:bldP spid="74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r="1315" b="10143"/>
          <a:stretch/>
        </p:blipFill>
        <p:spPr bwMode="auto">
          <a:xfrm>
            <a:off x="7264400" y="7975604"/>
            <a:ext cx="3848709" cy="16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10220420" y="8080508"/>
            <a:ext cx="594102" cy="145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8255000" y="8050600"/>
            <a:ext cx="609600" cy="131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Carbon Dioxide by Reducible Representations</a:t>
            </a:r>
            <a:endParaRPr lang="en-US" baseline="32000" dirty="0"/>
          </a:p>
        </p:txBody>
      </p:sp>
      <p:sp>
        <p:nvSpPr>
          <p:cNvPr id="10" name="Rectangle 9"/>
          <p:cNvSpPr/>
          <p:nvPr/>
        </p:nvSpPr>
        <p:spPr>
          <a:xfrm>
            <a:off x="3073400" y="9906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1u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1000" y="1550671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2pz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1u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4800" y="99060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2px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2g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>
                <a:solidFill>
                  <a:srgbClr val="C00000"/>
                </a:solidFill>
                <a:latin typeface="+mj-lt"/>
              </a:rPr>
              <a:t>3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4800" y="1499175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2py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=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3g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 +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</a:rPr>
              <a:t>u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 bwMode="auto">
          <a:xfrm>
            <a:off x="3008086" y="3311164"/>
            <a:ext cx="6508750" cy="39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8733972" y="3649662"/>
            <a:ext cx="60960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4118428" y="3706054"/>
            <a:ext cx="609600" cy="345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407229" y="3660548"/>
            <a:ext cx="609600" cy="36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80"/>
          <p:cNvSpPr>
            <a:spLocks/>
          </p:cNvSpPr>
          <p:nvPr/>
        </p:nvSpPr>
        <p:spPr bwMode="auto">
          <a:xfrm>
            <a:off x="2652486" y="360015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8" name="Rectangle 80"/>
          <p:cNvSpPr>
            <a:spLocks/>
          </p:cNvSpPr>
          <p:nvPr/>
        </p:nvSpPr>
        <p:spPr bwMode="auto">
          <a:xfrm>
            <a:off x="2651655" y="45640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9" name="Rectangle 80"/>
          <p:cNvSpPr>
            <a:spLocks/>
          </p:cNvSpPr>
          <p:nvPr/>
        </p:nvSpPr>
        <p:spPr bwMode="auto">
          <a:xfrm>
            <a:off x="2611741" y="54784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40" name="Rectangle 80"/>
          <p:cNvSpPr>
            <a:spLocks/>
          </p:cNvSpPr>
          <p:nvPr/>
        </p:nvSpPr>
        <p:spPr bwMode="auto">
          <a:xfrm>
            <a:off x="2611741" y="632754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41" name="Rectangle 80"/>
          <p:cNvSpPr>
            <a:spLocks/>
          </p:cNvSpPr>
          <p:nvPr/>
        </p:nvSpPr>
        <p:spPr bwMode="auto">
          <a:xfrm>
            <a:off x="1484086" y="3599115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x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42" name="Rectangle 80"/>
          <p:cNvSpPr>
            <a:spLocks/>
          </p:cNvSpPr>
          <p:nvPr/>
        </p:nvSpPr>
        <p:spPr bwMode="auto">
          <a:xfrm>
            <a:off x="1433286" y="456406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ea typeface="Helvetica Neue" charset="0"/>
                <a:cs typeface="Helvetica Neue" charset="0"/>
              </a:rPr>
              <a:t>y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43" name="Rectangle 80"/>
          <p:cNvSpPr>
            <a:spLocks/>
          </p:cNvSpPr>
          <p:nvPr/>
        </p:nvSpPr>
        <p:spPr bwMode="auto">
          <a:xfrm>
            <a:off x="1407886" y="546757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z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44" name="Rectangle 80"/>
          <p:cNvSpPr>
            <a:spLocks/>
          </p:cNvSpPr>
          <p:nvPr/>
        </p:nvSpPr>
        <p:spPr bwMode="auto">
          <a:xfrm>
            <a:off x="1397000" y="633843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s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8816225" y="3575426"/>
            <a:ext cx="609600" cy="369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80"/>
          <p:cNvSpPr>
            <a:spLocks/>
          </p:cNvSpPr>
          <p:nvPr/>
        </p:nvSpPr>
        <p:spPr bwMode="auto">
          <a:xfrm>
            <a:off x="7433739" y="353976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49" name="Rectangle 80"/>
          <p:cNvSpPr>
            <a:spLocks/>
          </p:cNvSpPr>
          <p:nvPr/>
        </p:nvSpPr>
        <p:spPr bwMode="auto">
          <a:xfrm>
            <a:off x="7433739" y="447593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0" name="Rectangle 80"/>
          <p:cNvSpPr>
            <a:spLocks/>
          </p:cNvSpPr>
          <p:nvPr/>
        </p:nvSpPr>
        <p:spPr bwMode="auto">
          <a:xfrm>
            <a:off x="7437367" y="628296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7433739" y="539033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406400" y="2273300"/>
            <a:ext cx="11963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These are the same group orbital symmetries that we got using inspection. We can (re)draw them.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177800" y="79248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5. Find matching orbitals on central atom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1" b="9453"/>
          <a:stretch/>
        </p:blipFill>
        <p:spPr bwMode="auto">
          <a:xfrm>
            <a:off x="3415691" y="7975604"/>
            <a:ext cx="3848709" cy="163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6479426" y="8112805"/>
            <a:ext cx="609600" cy="131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4340756" y="8112805"/>
            <a:ext cx="594102" cy="145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Rectangle 80"/>
          <p:cNvSpPr>
            <a:spLocks/>
          </p:cNvSpPr>
          <p:nvPr/>
        </p:nvSpPr>
        <p:spPr bwMode="auto">
          <a:xfrm>
            <a:off x="2921000" y="8009755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2" name="Rectangle 80"/>
          <p:cNvSpPr>
            <a:spLocks/>
          </p:cNvSpPr>
          <p:nvPr/>
        </p:nvSpPr>
        <p:spPr bwMode="auto">
          <a:xfrm>
            <a:off x="6871309" y="8001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3" name="Rectangle 80"/>
          <p:cNvSpPr>
            <a:spLocks/>
          </p:cNvSpPr>
          <p:nvPr/>
        </p:nvSpPr>
        <p:spPr bwMode="auto">
          <a:xfrm>
            <a:off x="8928709" y="8001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 bwMode="auto">
          <a:xfrm>
            <a:off x="5080000" y="8009755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10220420" y="6680204"/>
            <a:ext cx="2478100" cy="109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 smtClean="0"/>
              <a:t>6. Build MO  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    diagram…</a:t>
            </a:r>
          </a:p>
        </p:txBody>
      </p:sp>
    </p:spTree>
    <p:extLst>
      <p:ext uri="{BB962C8B-B14F-4D97-AF65-F5344CB8AC3E}">
        <p14:creationId xmlns:p14="http://schemas.microsoft.com/office/powerpoint/2010/main" val="373903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5" grpId="0"/>
      <p:bldP spid="56" grpId="0"/>
      <p:bldP spid="61" grpId="0"/>
      <p:bldP spid="62" grpId="0"/>
      <p:bldP spid="63" grpId="0"/>
      <p:bldP spid="6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Carbon Dioxide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18097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225550" y="29368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06870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9518650" y="4283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06870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9518650" y="40163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838" y="31623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63738" y="3073400"/>
            <a:ext cx="165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44196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2438" y="3543300"/>
            <a:ext cx="673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44831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838" y="3606800"/>
            <a:ext cx="736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Rectangle 17"/>
          <p:cNvSpPr>
            <a:spLocks/>
          </p:cNvSpPr>
          <p:nvPr/>
        </p:nvSpPr>
        <p:spPr bwMode="auto">
          <a:xfrm flipH="1">
            <a:off x="722313" y="5124450"/>
            <a:ext cx="1011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–19.4 eV</a:t>
            </a:r>
          </a:p>
        </p:txBody>
      </p:sp>
      <p:sp>
        <p:nvSpPr>
          <p:cNvPr id="20498" name="Rectangle 18"/>
          <p:cNvSpPr>
            <a:spLocks/>
          </p:cNvSpPr>
          <p:nvPr/>
        </p:nvSpPr>
        <p:spPr bwMode="auto">
          <a:xfrm flipH="1">
            <a:off x="11366500" y="39624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–15.8 eV</a:t>
            </a:r>
          </a:p>
        </p:txBody>
      </p:sp>
      <p:sp>
        <p:nvSpPr>
          <p:cNvPr id="20499" name="Rectangle 19"/>
          <p:cNvSpPr>
            <a:spLocks/>
          </p:cNvSpPr>
          <p:nvPr/>
        </p:nvSpPr>
        <p:spPr bwMode="auto">
          <a:xfrm flipH="1">
            <a:off x="10947400" y="76835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–32.4 eV</a:t>
            </a:r>
          </a:p>
        </p:txBody>
      </p:sp>
      <p:sp>
        <p:nvSpPr>
          <p:cNvPr id="20500" name="Rectangle 20"/>
          <p:cNvSpPr>
            <a:spLocks/>
          </p:cNvSpPr>
          <p:nvPr/>
        </p:nvSpPr>
        <p:spPr bwMode="auto">
          <a:xfrm flipH="1">
            <a:off x="127000" y="2717800"/>
            <a:ext cx="1011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ea typeface="Helvetica Neue" charset="0"/>
                <a:cs typeface="Helvetica Neue" charset="0"/>
              </a:rPr>
              <a:t>–10.7 eV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rot="10800000">
            <a:off x="6511925" y="3973513"/>
            <a:ext cx="2982913" cy="269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 flipH="1">
            <a:off x="5240338" y="3975100"/>
            <a:ext cx="1460500" cy="469900"/>
            <a:chOff x="0" y="0"/>
            <a:chExt cx="920" cy="296"/>
          </a:xfrm>
        </p:grpSpPr>
        <p:grpSp>
          <p:nvGrpSpPr>
            <p:cNvPr id="20504" name="Group 24"/>
            <p:cNvGrpSpPr>
              <a:grpSpLocks/>
            </p:cNvGrpSpPr>
            <p:nvPr/>
          </p:nvGrpSpPr>
          <p:grpSpPr bwMode="auto">
            <a:xfrm>
              <a:off x="120" y="0"/>
              <a:ext cx="641" cy="5"/>
              <a:chOff x="0" y="0"/>
              <a:chExt cx="641" cy="5"/>
            </a:xfrm>
          </p:grpSpPr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05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2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0" name="Group 30"/>
          <p:cNvGrpSpPr>
            <a:grpSpLocks/>
          </p:cNvGrpSpPr>
          <p:nvPr/>
        </p:nvGrpSpPr>
        <p:grpSpPr bwMode="auto">
          <a:xfrm flipH="1">
            <a:off x="6513513" y="2130425"/>
            <a:ext cx="2981325" cy="2974975"/>
            <a:chOff x="0" y="0"/>
            <a:chExt cx="1878" cy="1873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875" cy="135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>
              <a:off x="2" y="1369"/>
              <a:ext cx="1876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13" name="Group 33"/>
          <p:cNvGrpSpPr>
            <a:grpSpLocks/>
          </p:cNvGrpSpPr>
          <p:nvPr/>
        </p:nvGrpSpPr>
        <p:grpSpPr bwMode="auto">
          <a:xfrm flipH="1">
            <a:off x="2870200" y="2106613"/>
            <a:ext cx="2620963" cy="2986087"/>
            <a:chOff x="0" y="0"/>
            <a:chExt cx="1651" cy="1881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rot="10800000" flipH="1">
              <a:off x="29" y="510"/>
              <a:ext cx="1619" cy="137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0" y="0"/>
              <a:ext cx="1651" cy="5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 flipH="1">
            <a:off x="1814512" y="942975"/>
            <a:ext cx="8955088" cy="7997825"/>
            <a:chOff x="0" y="98"/>
            <a:chExt cx="5641" cy="5038"/>
          </a:xfrm>
        </p:grpSpPr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5344" y="287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4976" y="135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120" y="454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120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120" y="220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120" y="203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20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" y="2928"/>
              <a:ext cx="216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21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" y="1496"/>
              <a:ext cx="216" cy="1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22" name="Picture 4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56"/>
              <a:ext cx="536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23" name="Picture 4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32"/>
              <a:ext cx="536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24" name="Picture 4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8"/>
              <a:ext cx="536" cy="1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25" name="Picture 4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8"/>
              <a:ext cx="536" cy="10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2848" y="50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2848" y="31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>
              <a:off x="2848" y="12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>
              <a:off x="424" y="4560"/>
              <a:ext cx="2414" cy="46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rot="10800000" flipH="1">
              <a:off x="428" y="3150"/>
              <a:ext cx="2416" cy="139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>
              <a:off x="784" y="2200"/>
              <a:ext cx="2052" cy="93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 rot="10800000" flipH="1">
              <a:off x="784" y="1247"/>
              <a:ext cx="2052" cy="95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>
              <a:off x="3148" y="1246"/>
              <a:ext cx="2174" cy="16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 rot="10800000" flipH="1">
              <a:off x="3136" y="2871"/>
              <a:ext cx="2191" cy="26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35" name="Line 55"/>
            <p:cNvSpPr>
              <a:spLocks noChangeShapeType="1"/>
            </p:cNvSpPr>
            <p:nvPr/>
          </p:nvSpPr>
          <p:spPr bwMode="auto">
            <a:xfrm rot="10800000" flipH="1">
              <a:off x="3149" y="2885"/>
              <a:ext cx="2173" cy="21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4920"/>
              <a:ext cx="536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37" name="Picture 5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3032"/>
              <a:ext cx="488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pic>
          <p:nvPicPr>
            <p:cNvPr id="20538" name="Picture 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1152"/>
              <a:ext cx="536" cy="1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sp>
          <p:nvSpPr>
            <p:cNvPr id="20539" name="Line 59"/>
            <p:cNvSpPr>
              <a:spLocks noChangeShapeType="1"/>
            </p:cNvSpPr>
            <p:nvPr/>
          </p:nvSpPr>
          <p:spPr bwMode="auto">
            <a:xfrm>
              <a:off x="2848" y="43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>
              <a:off x="424" y="4376"/>
              <a:ext cx="2423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0541" name="Picture 6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4264"/>
              <a:ext cx="536" cy="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9999"/>
                    </a:srgbClr>
                  </a:solidFill>
                </a14:hiddenFill>
              </a:ext>
            </a:extLst>
          </p:spPr>
        </p:pic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>
              <a:off x="2848" y="297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 rot="10800000" flipH="1">
              <a:off x="2848" y="9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 rot="10800000" flipH="1">
              <a:off x="792" y="125"/>
              <a:ext cx="2050" cy="189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5" name="Line 65"/>
            <p:cNvSpPr>
              <a:spLocks noChangeShapeType="1"/>
            </p:cNvSpPr>
            <p:nvPr/>
          </p:nvSpPr>
          <p:spPr bwMode="auto">
            <a:xfrm rot="10800000" flipH="1">
              <a:off x="3149" y="1341"/>
              <a:ext cx="1821" cy="160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 rot="10800000">
              <a:off x="3148" y="110"/>
              <a:ext cx="1823" cy="121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>
              <a:off x="800" y="2034"/>
              <a:ext cx="2036" cy="934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20565" name="Group 85"/>
          <p:cNvGrpSpPr>
            <a:grpSpLocks/>
          </p:cNvGrpSpPr>
          <p:nvPr/>
        </p:nvGrpSpPr>
        <p:grpSpPr bwMode="auto">
          <a:xfrm flipH="1">
            <a:off x="5240338" y="1700213"/>
            <a:ext cx="1460500" cy="3413125"/>
            <a:chOff x="0" y="0"/>
            <a:chExt cx="920" cy="2149"/>
          </a:xfrm>
        </p:grpSpPr>
        <p:grpSp>
          <p:nvGrpSpPr>
            <p:cNvPr id="20557" name="Group 77"/>
            <p:cNvGrpSpPr>
              <a:grpSpLocks/>
            </p:cNvGrpSpPr>
            <p:nvPr/>
          </p:nvGrpSpPr>
          <p:grpSpPr bwMode="auto">
            <a:xfrm>
              <a:off x="120" y="2144"/>
              <a:ext cx="641" cy="5"/>
              <a:chOff x="0" y="0"/>
              <a:chExt cx="641" cy="5"/>
            </a:xfrm>
          </p:grpSpPr>
          <p:sp>
            <p:nvSpPr>
              <p:cNvPr id="20555" name="Line 75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6" name="Line 76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120" y="255"/>
              <a:ext cx="641" cy="6"/>
              <a:chOff x="0" y="0"/>
              <a:chExt cx="641" cy="5"/>
            </a:xfrm>
          </p:grpSpPr>
          <p:sp>
            <p:nvSpPr>
              <p:cNvPr id="20558" name="Line 78"/>
              <p:cNvSpPr>
                <a:spLocks noChangeShapeType="1"/>
              </p:cNvSpPr>
              <p:nvPr/>
            </p:nvSpPr>
            <p:spPr bwMode="auto">
              <a:xfrm rot="10800000" flipH="1">
                <a:off x="0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59" name="Line 79"/>
              <p:cNvSpPr>
                <a:spLocks noChangeShapeType="1"/>
              </p:cNvSpPr>
              <p:nvPr/>
            </p:nvSpPr>
            <p:spPr bwMode="auto">
              <a:xfrm rot="10800000" flipH="1">
                <a:off x="344" y="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0"/>
              <a:ext cx="4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2" name="Picture 8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0"/>
              <a:ext cx="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3" name="Picture 8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32"/>
              <a:ext cx="46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4" name="Picture 8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920"/>
              <a:ext cx="4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71" name="Group 91"/>
          <p:cNvGrpSpPr>
            <a:grpSpLocks/>
          </p:cNvGrpSpPr>
          <p:nvPr/>
        </p:nvGrpSpPr>
        <p:grpSpPr bwMode="auto">
          <a:xfrm flipH="1">
            <a:off x="1946275" y="2500313"/>
            <a:ext cx="779463" cy="2801937"/>
            <a:chOff x="0" y="0"/>
            <a:chExt cx="491" cy="1764"/>
          </a:xfrm>
        </p:grpSpPr>
        <p:sp>
          <p:nvSpPr>
            <p:cNvPr id="20566" name="Freeform 86"/>
            <p:cNvSpPr>
              <a:spLocks/>
            </p:cNvSpPr>
            <p:nvPr/>
          </p:nvSpPr>
          <p:spPr bwMode="auto">
            <a:xfrm>
              <a:off x="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67" name="Freeform 87"/>
            <p:cNvSpPr>
              <a:spLocks/>
            </p:cNvSpPr>
            <p:nvPr/>
          </p:nvSpPr>
          <p:spPr bwMode="auto">
            <a:xfrm>
              <a:off x="352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grpSp>
          <p:nvGrpSpPr>
            <p:cNvPr id="20570" name="Group 90"/>
            <p:cNvGrpSpPr>
              <a:grpSpLocks/>
            </p:cNvGrpSpPr>
            <p:nvPr/>
          </p:nvGrpSpPr>
          <p:grpSpPr bwMode="auto">
            <a:xfrm>
              <a:off x="352" y="1488"/>
              <a:ext cx="139" cy="276"/>
              <a:chOff x="0" y="0"/>
              <a:chExt cx="139" cy="276"/>
            </a:xfrm>
          </p:grpSpPr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</p:grpSp>
      <p:grpSp>
        <p:nvGrpSpPr>
          <p:cNvPr id="20588" name="Group 108"/>
          <p:cNvGrpSpPr>
            <a:grpSpLocks/>
          </p:cNvGrpSpPr>
          <p:nvPr/>
        </p:nvGrpSpPr>
        <p:grpSpPr bwMode="auto">
          <a:xfrm flipH="1">
            <a:off x="9658350" y="3556000"/>
            <a:ext cx="1476375" cy="4400550"/>
            <a:chOff x="0" y="0"/>
            <a:chExt cx="929" cy="2772"/>
          </a:xfrm>
        </p:grpSpPr>
        <p:grpSp>
          <p:nvGrpSpPr>
            <p:cNvPr id="20574" name="Group 94"/>
            <p:cNvGrpSpPr>
              <a:grpSpLocks/>
            </p:cNvGrpSpPr>
            <p:nvPr/>
          </p:nvGrpSpPr>
          <p:grpSpPr bwMode="auto">
            <a:xfrm>
              <a:off x="360" y="2496"/>
              <a:ext cx="139" cy="276"/>
              <a:chOff x="0" y="0"/>
              <a:chExt cx="139" cy="276"/>
            </a:xfrm>
          </p:grpSpPr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77" name="Group 97"/>
            <p:cNvGrpSpPr>
              <a:grpSpLocks/>
            </p:cNvGrpSpPr>
            <p:nvPr/>
          </p:nvGrpSpPr>
          <p:grpSpPr bwMode="auto">
            <a:xfrm>
              <a:off x="496" y="2328"/>
              <a:ext cx="139" cy="276"/>
              <a:chOff x="0" y="0"/>
              <a:chExt cx="139" cy="276"/>
            </a:xfrm>
          </p:grpSpPr>
          <p:sp>
            <p:nvSpPr>
              <p:cNvPr id="20575" name="Freeform 9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6" name="Freeform 9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0" name="Group 100"/>
            <p:cNvGrpSpPr>
              <a:grpSpLocks/>
            </p:cNvGrpSpPr>
            <p:nvPr/>
          </p:nvGrpSpPr>
          <p:grpSpPr bwMode="auto">
            <a:xfrm>
              <a:off x="0" y="160"/>
              <a:ext cx="139" cy="276"/>
              <a:chOff x="0" y="0"/>
              <a:chExt cx="139" cy="276"/>
            </a:xfrm>
          </p:grpSpPr>
          <p:sp>
            <p:nvSpPr>
              <p:cNvPr id="20578" name="Freeform 9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79" name="Freeform 9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grpSp>
          <p:nvGrpSpPr>
            <p:cNvPr id="20583" name="Group 103"/>
            <p:cNvGrpSpPr>
              <a:grpSpLocks/>
            </p:cNvGrpSpPr>
            <p:nvPr/>
          </p:nvGrpSpPr>
          <p:grpSpPr bwMode="auto">
            <a:xfrm>
              <a:off x="384" y="152"/>
              <a:ext cx="139" cy="276"/>
              <a:chOff x="0" y="0"/>
              <a:chExt cx="139" cy="276"/>
            </a:xfrm>
          </p:grpSpPr>
          <p:sp>
            <p:nvSpPr>
              <p:cNvPr id="20581" name="Freeform 10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/>
              </a:p>
            </p:txBody>
          </p:sp>
        </p:grpSp>
        <p:sp>
          <p:nvSpPr>
            <p:cNvPr id="20584" name="Freeform 104"/>
            <p:cNvSpPr>
              <a:spLocks/>
            </p:cNvSpPr>
            <p:nvPr/>
          </p:nvSpPr>
          <p:spPr bwMode="auto">
            <a:xfrm>
              <a:off x="144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5" name="Freeform 105"/>
            <p:cNvSpPr>
              <a:spLocks/>
            </p:cNvSpPr>
            <p:nvPr/>
          </p:nvSpPr>
          <p:spPr bwMode="auto">
            <a:xfrm>
              <a:off x="518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6" name="Freeform 106"/>
            <p:cNvSpPr>
              <a:spLocks/>
            </p:cNvSpPr>
            <p:nvPr/>
          </p:nvSpPr>
          <p:spPr bwMode="auto">
            <a:xfrm>
              <a:off x="88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20587" name="Freeform 107"/>
            <p:cNvSpPr>
              <a:spLocks/>
            </p:cNvSpPr>
            <p:nvPr/>
          </p:nvSpPr>
          <p:spPr bwMode="auto">
            <a:xfrm>
              <a:off x="768" y="192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</p:grpSp>
      <p:sp>
        <p:nvSpPr>
          <p:cNvPr id="111" name="Rectangle 106"/>
          <p:cNvSpPr>
            <a:spLocks/>
          </p:cNvSpPr>
          <p:nvPr/>
        </p:nvSpPr>
        <p:spPr bwMode="auto">
          <a:xfrm>
            <a:off x="5034871" y="9036572"/>
            <a:ext cx="1946046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O=C=O</a:t>
            </a:r>
          </a:p>
        </p:txBody>
      </p:sp>
      <p:sp>
        <p:nvSpPr>
          <p:cNvPr id="112" name="Rectangle 111"/>
          <p:cNvSpPr>
            <a:spLocks/>
          </p:cNvSpPr>
          <p:nvPr/>
        </p:nvSpPr>
        <p:spPr bwMode="auto">
          <a:xfrm>
            <a:off x="1841912" y="9029178"/>
            <a:ext cx="407163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13" name="Rectangle 106"/>
          <p:cNvSpPr>
            <a:spLocks/>
          </p:cNvSpPr>
          <p:nvPr/>
        </p:nvSpPr>
        <p:spPr bwMode="auto">
          <a:xfrm>
            <a:off x="9647107" y="9054808"/>
            <a:ext cx="130644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 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pic>
        <p:nvPicPr>
          <p:cNvPr id="117" name="Picture 7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5372100"/>
            <a:ext cx="850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Rectangle 73"/>
          <p:cNvSpPr>
            <a:spLocks/>
          </p:cNvSpPr>
          <p:nvPr/>
        </p:nvSpPr>
        <p:spPr bwMode="auto">
          <a:xfrm rot="10800000" flipH="1">
            <a:off x="5170488" y="52832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19" name="Rectangle 74"/>
          <p:cNvSpPr>
            <a:spLocks/>
          </p:cNvSpPr>
          <p:nvPr/>
        </p:nvSpPr>
        <p:spPr bwMode="auto">
          <a:xfrm rot="10800000" flipH="1">
            <a:off x="5176838" y="5499100"/>
            <a:ext cx="139700" cy="1524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pic>
        <p:nvPicPr>
          <p:cNvPr id="122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38" y="850900"/>
            <a:ext cx="774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78"/>
          <p:cNvSpPr>
            <a:spLocks/>
          </p:cNvSpPr>
          <p:nvPr/>
        </p:nvSpPr>
        <p:spPr bwMode="auto">
          <a:xfrm rot="10800000" flipH="1">
            <a:off x="5164138" y="787400"/>
            <a:ext cx="101600" cy="1270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24" name="Rectangle 77"/>
          <p:cNvSpPr>
            <a:spLocks/>
          </p:cNvSpPr>
          <p:nvPr/>
        </p:nvSpPr>
        <p:spPr bwMode="auto">
          <a:xfrm rot="10800000" flipH="1">
            <a:off x="5164138" y="977900"/>
            <a:ext cx="88900" cy="7620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129" name="Group 105"/>
          <p:cNvGrpSpPr>
            <a:grpSpLocks/>
          </p:cNvGrpSpPr>
          <p:nvPr/>
        </p:nvGrpSpPr>
        <p:grpSpPr bwMode="auto">
          <a:xfrm>
            <a:off x="5588000" y="3479800"/>
            <a:ext cx="779463" cy="5213350"/>
            <a:chOff x="0" y="0"/>
            <a:chExt cx="491" cy="3284"/>
          </a:xfrm>
        </p:grpSpPr>
        <p:grpSp>
          <p:nvGrpSpPr>
            <p:cNvPr id="130" name="Group 83"/>
            <p:cNvGrpSpPr>
              <a:grpSpLocks/>
            </p:cNvGrpSpPr>
            <p:nvPr/>
          </p:nvGrpSpPr>
          <p:grpSpPr bwMode="auto">
            <a:xfrm>
              <a:off x="168" y="3008"/>
              <a:ext cx="139" cy="276"/>
              <a:chOff x="0" y="0"/>
              <a:chExt cx="139" cy="276"/>
            </a:xfrm>
          </p:grpSpPr>
          <p:sp>
            <p:nvSpPr>
              <p:cNvPr id="152" name="Freeform 8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" name="Freeform 8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1" name="Group 86"/>
            <p:cNvGrpSpPr>
              <a:grpSpLocks/>
            </p:cNvGrpSpPr>
            <p:nvPr/>
          </p:nvGrpSpPr>
          <p:grpSpPr bwMode="auto">
            <a:xfrm>
              <a:off x="168" y="2352"/>
              <a:ext cx="139" cy="276"/>
              <a:chOff x="0" y="0"/>
              <a:chExt cx="139" cy="276"/>
            </a:xfrm>
          </p:grpSpPr>
          <p:sp>
            <p:nvSpPr>
              <p:cNvPr id="150" name="Freeform 84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1" name="Freeform 85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2" name="Group 89"/>
            <p:cNvGrpSpPr>
              <a:grpSpLocks/>
            </p:cNvGrpSpPr>
            <p:nvPr/>
          </p:nvGrpSpPr>
          <p:grpSpPr bwMode="auto">
            <a:xfrm>
              <a:off x="95" y="1152"/>
              <a:ext cx="140" cy="276"/>
              <a:chOff x="0" y="0"/>
              <a:chExt cx="139" cy="276"/>
            </a:xfrm>
          </p:grpSpPr>
          <p:sp>
            <p:nvSpPr>
              <p:cNvPr id="148" name="Freeform 8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9" name="Freeform 8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3" name="Group 92"/>
            <p:cNvGrpSpPr>
              <a:grpSpLocks/>
            </p:cNvGrpSpPr>
            <p:nvPr/>
          </p:nvGrpSpPr>
          <p:grpSpPr bwMode="auto">
            <a:xfrm>
              <a:off x="232" y="976"/>
              <a:ext cx="139" cy="276"/>
              <a:chOff x="0" y="0"/>
              <a:chExt cx="139" cy="276"/>
            </a:xfrm>
          </p:grpSpPr>
          <p:sp>
            <p:nvSpPr>
              <p:cNvPr id="146" name="Freeform 9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7" name="Freeform 9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4" name="Group 95"/>
            <p:cNvGrpSpPr>
              <a:grpSpLocks/>
            </p:cNvGrpSpPr>
            <p:nvPr/>
          </p:nvGrpSpPr>
          <p:grpSpPr bwMode="auto">
            <a:xfrm>
              <a:off x="0" y="696"/>
              <a:ext cx="139" cy="276"/>
              <a:chOff x="0" y="0"/>
              <a:chExt cx="139" cy="276"/>
            </a:xfrm>
          </p:grpSpPr>
          <p:sp>
            <p:nvSpPr>
              <p:cNvPr id="144" name="Freeform 9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5" name="Freeform 9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5" name="Group 98"/>
            <p:cNvGrpSpPr>
              <a:grpSpLocks/>
            </p:cNvGrpSpPr>
            <p:nvPr/>
          </p:nvGrpSpPr>
          <p:grpSpPr bwMode="auto">
            <a:xfrm>
              <a:off x="352" y="704"/>
              <a:ext cx="139" cy="276"/>
              <a:chOff x="0" y="0"/>
              <a:chExt cx="139" cy="276"/>
            </a:xfrm>
          </p:grpSpPr>
          <p:sp>
            <p:nvSpPr>
              <p:cNvPr id="142" name="Freeform 9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" name="Freeform 9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6" name="Group 101"/>
            <p:cNvGrpSpPr>
              <a:grpSpLocks/>
            </p:cNvGrpSpPr>
            <p:nvPr/>
          </p:nvGrpSpPr>
          <p:grpSpPr bwMode="auto">
            <a:xfrm>
              <a:off x="352" y="0"/>
              <a:ext cx="139" cy="276"/>
              <a:chOff x="0" y="0"/>
              <a:chExt cx="139" cy="276"/>
            </a:xfrm>
          </p:grpSpPr>
          <p:sp>
            <p:nvSpPr>
              <p:cNvPr id="140" name="Freeform 9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1" name="Freeform 10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37" name="Group 104"/>
            <p:cNvGrpSpPr>
              <a:grpSpLocks/>
            </p:cNvGrpSpPr>
            <p:nvPr/>
          </p:nvGrpSpPr>
          <p:grpSpPr bwMode="auto">
            <a:xfrm>
              <a:off x="0" y="0"/>
              <a:ext cx="139" cy="276"/>
              <a:chOff x="0" y="0"/>
              <a:chExt cx="139" cy="276"/>
            </a:xfrm>
          </p:grpSpPr>
          <p:sp>
            <p:nvSpPr>
              <p:cNvPr id="138" name="Freeform 10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9" name="Freeform 10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4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Water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54000" cy="1155700"/>
          </a:xfrm>
          <a:ln/>
        </p:spPr>
        <p:txBody>
          <a:bodyPr/>
          <a:lstStyle/>
          <a:p>
            <a:r>
              <a:rPr lang="en-US" dirty="0" smtClean="0"/>
              <a:t>1. Point group </a:t>
            </a:r>
            <a:r>
              <a:rPr lang="en-US" i="1" dirty="0" smtClean="0"/>
              <a:t>C</a:t>
            </a:r>
            <a:r>
              <a:rPr lang="en-US" baseline="-25000" dirty="0" smtClean="0"/>
              <a:t>2v</a:t>
            </a:r>
            <a:endParaRPr lang="en-US" dirty="0" smtClean="0"/>
          </a:p>
        </p:txBody>
      </p: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468547" y="1905000"/>
            <a:ext cx="85225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2. </a:t>
            </a: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3759200" y="2438400"/>
            <a:ext cx="7405453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3. Make reducible reps for outer atoms</a:t>
            </a: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254000" y="65532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4. Get group orbital symmetries by reducing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41112" r="18750" b="46297"/>
          <a:stretch>
            <a:fillRect/>
          </a:stretch>
        </p:blipFill>
        <p:spPr bwMode="auto">
          <a:xfrm>
            <a:off x="3606800" y="6640513"/>
            <a:ext cx="7848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1600" y="79642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b="1" kern="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kern="0" dirty="0" smtClean="0">
                <a:solidFill>
                  <a:srgbClr val="FF0000"/>
                </a:solidFill>
                <a:latin typeface="Helvetica Neue"/>
              </a:rPr>
              <a:t> = </a:t>
            </a:r>
            <a:r>
              <a:rPr lang="en-US" sz="3600" b="1" i="1" kern="0" dirty="0" smtClean="0">
                <a:solidFill>
                  <a:srgbClr val="FF0000"/>
                </a:solidFill>
                <a:latin typeface="Helvetica Neue"/>
              </a:rPr>
              <a:t>A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Helvetica Neue"/>
              </a:rPr>
              <a:t>1</a:t>
            </a:r>
            <a:r>
              <a:rPr lang="en-US" sz="3600" b="1" kern="0" dirty="0" smtClean="0">
                <a:solidFill>
                  <a:srgbClr val="FF0000"/>
                </a:solidFill>
                <a:latin typeface="Helvetica Neue"/>
              </a:rPr>
              <a:t> + </a:t>
            </a:r>
            <a:r>
              <a:rPr lang="en-US" sz="3600" b="1" i="1" kern="0" dirty="0" smtClean="0">
                <a:solidFill>
                  <a:srgbClr val="FF0000"/>
                </a:solidFill>
                <a:latin typeface="Helvetica Neue"/>
              </a:rPr>
              <a:t>B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Helvetica Neue"/>
              </a:rPr>
              <a:t>1</a:t>
            </a:r>
            <a:endParaRPr lang="en-US" sz="3600" b="1" kern="0" dirty="0" smtClean="0">
              <a:solidFill>
                <a:srgbClr val="FF0000"/>
              </a:solidFill>
              <a:latin typeface="Helvetica Neue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3" y="1600200"/>
            <a:ext cx="2284888" cy="35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1"/>
          <a:stretch/>
        </p:blipFill>
        <p:spPr bwMode="auto">
          <a:xfrm>
            <a:off x="3454400" y="3175000"/>
            <a:ext cx="9244536" cy="237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97351"/>
              </p:ext>
            </p:extLst>
          </p:nvPr>
        </p:nvGraphicFramePr>
        <p:xfrm>
          <a:off x="3776698" y="5537200"/>
          <a:ext cx="5818238" cy="635000"/>
        </p:xfrm>
        <a:graphic>
          <a:graphicData uri="http://schemas.openxmlformats.org/drawingml/2006/table">
            <a:tbl>
              <a:tblPr/>
              <a:tblGrid>
                <a:gridCol w="795147"/>
                <a:gridCol w="899658"/>
                <a:gridCol w="1349487"/>
                <a:gridCol w="1574402"/>
                <a:gridCol w="1199544"/>
              </a:tblGrid>
              <a:tr h="635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Γ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rPr>
                        <a:t>1s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charset="0"/>
                        <a:ea typeface="ヒラギノ角ゴ ProN W6" charset="0"/>
                        <a:cs typeface="Times New Roman" panose="02020603050405020304" pitchFamily="18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ts val="3600"/>
                        </a:spcBef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6" charset="0"/>
                          <a:cs typeface="ヒラギノ角ゴ ProN W6" charset="0"/>
                          <a:sym typeface="Helvetica Neue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20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8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ts val="1200"/>
                        </a:spcBef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75000"/>
                        <a:buFont typeface="Helvetica Neue" charset="0"/>
                        <a:tabLst>
                          <a:tab pos="914400" algn="l"/>
                        </a:tabLst>
                        <a:defRPr sz="1600" b="1" kern="1200">
                          <a:solidFill>
                            <a:schemeClr val="tx1"/>
                          </a:solidFill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ヒラギノ角ゴ ProN W3" charset="0"/>
                          <a:sym typeface="Helvetica Neue" charset="0"/>
                        </a:rPr>
                        <a:t>  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683000" y="3962400"/>
            <a:ext cx="8763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683000" y="4685778"/>
            <a:ext cx="87630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2" grpId="0"/>
      <p:bldP spid="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Molecular Orbitals for Larger Molecules</a:t>
            </a:r>
            <a:endParaRPr lang="en-US" baseline="32000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33494" y="1524000"/>
            <a:ext cx="12509643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1. Determine point group of molecule (if linear, use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h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and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instead of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∞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h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or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∞</a:t>
            </a:r>
            <a:r>
              <a:rPr lang="en-US" sz="2560" i="1" baseline="-2500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22128" y="2438400"/>
            <a:ext cx="1210889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2. Assign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x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coordinates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(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axis is principal axis; if non-linear,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axes of outer atoms point to central atom)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17286" y="3886200"/>
            <a:ext cx="1235456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3. Find the characters of the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reducible representation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for the combination of  </a:t>
            </a:r>
          </a:p>
          <a:p>
            <a:pPr eaLnBrk="1" hangingPunct="1"/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valence orbitals on the outer atoms. Treat </a:t>
            </a:r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x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</a:t>
            </a:r>
            <a:r>
              <a:rPr lang="en-US" sz="2560" i="1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p</a:t>
            </a:r>
            <a:r>
              <a:rPr lang="en-US" sz="2560" baseline="-25000" dirty="0" err="1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z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etc.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separately (as for 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vibrations, orbitals that change position = 0, orbitals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that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do not change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= 1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; and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orbitals that remain in the same position but change sign = -1)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06400" y="5977759"/>
            <a:ext cx="127254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4. Find the irreducible representations (they correspond to the symmetry of </a:t>
            </a:r>
            <a:r>
              <a:rPr lang="en-US" sz="2560" i="1" u="sng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group </a:t>
            </a:r>
          </a:p>
          <a:p>
            <a:pPr eaLnBrk="1" hangingPunct="1"/>
            <a:r>
              <a:rPr lang="en-US" sz="2560" i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</a:t>
            </a:r>
            <a:r>
              <a:rPr lang="en-US" sz="2560" i="1" u="sng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orbitals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, also called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ymmetry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A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dapted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L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inear </a:t>
            </a:r>
            <a:r>
              <a:rPr lang="en-US" sz="2560" b="1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ombinations, </a:t>
            </a:r>
            <a:r>
              <a:rPr lang="en-US" sz="2560" b="1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SALC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s of the orbitals)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06400" y="7209913"/>
            <a:ext cx="7889789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5. Find AOs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on </a:t>
            </a:r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central atom with the same symmetry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06400" y="8124313"/>
            <a:ext cx="11743408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6. Combine AOs from central atom with those group orbitals of same symmetry </a:t>
            </a:r>
          </a:p>
          <a:p>
            <a:pPr eaLnBrk="1" hangingPunct="1"/>
            <a:r>
              <a:rPr lang="en-US" sz="2560" dirty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    and similar </a:t>
            </a:r>
            <a:r>
              <a:rPr lang="en-US" sz="2560" dirty="0" smtClean="0">
                <a:solidFill>
                  <a:srgbClr val="000000"/>
                </a:solidFill>
                <a:latin typeface="Helvetica Neue"/>
                <a:cs typeface="Arial" panose="020B0604020202020204" pitchFamily="34" charset="0"/>
              </a:rPr>
              <a:t>energy to make the MO diagram</a:t>
            </a:r>
            <a:endParaRPr lang="en-US" sz="2560" dirty="0">
              <a:solidFill>
                <a:srgbClr val="000000"/>
              </a:solidFill>
              <a:latin typeface="Helvetica Neu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54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/>
          <a:srcRect l="38701" t="28519" r="52966" b="61145"/>
          <a:stretch/>
        </p:blipFill>
        <p:spPr>
          <a:xfrm>
            <a:off x="5359400" y="4931437"/>
            <a:ext cx="1524000" cy="10633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/>
          <a:srcRect l="23706" t="28519" r="68377" b="61145"/>
          <a:stretch/>
        </p:blipFill>
        <p:spPr>
          <a:xfrm>
            <a:off x="3378200" y="4929692"/>
            <a:ext cx="1447800" cy="10633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/>
          <a:srcRect l="69372" t="28519" r="22083" b="61145"/>
          <a:stretch/>
        </p:blipFill>
        <p:spPr>
          <a:xfrm>
            <a:off x="7467600" y="4923710"/>
            <a:ext cx="1562751" cy="10633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706" t="28519" r="37544" b="61145"/>
          <a:stretch/>
        </p:blipFill>
        <p:spPr>
          <a:xfrm>
            <a:off x="9608482" y="4923458"/>
            <a:ext cx="1600200" cy="10633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57084" t="66790" r="30833" b="24322"/>
          <a:stretch/>
        </p:blipFill>
        <p:spPr>
          <a:xfrm>
            <a:off x="7652584" y="1808432"/>
            <a:ext cx="2209800" cy="9144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/>
          <a:srcRect l="31667" t="66790" r="55741" b="24322"/>
          <a:stretch/>
        </p:blipFill>
        <p:spPr>
          <a:xfrm>
            <a:off x="4670642" y="1777996"/>
            <a:ext cx="2302701" cy="914400"/>
          </a:xfrm>
          <a:prstGeom prst="rect">
            <a:avLst/>
          </a:prstGeom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Water</a:t>
            </a:r>
            <a:endParaRPr lang="en-US" baseline="32000" dirty="0"/>
          </a:p>
        </p:txBody>
      </p:sp>
      <p:sp>
        <p:nvSpPr>
          <p:cNvPr id="2" name="Rectangle 1"/>
          <p:cNvSpPr/>
          <p:nvPr/>
        </p:nvSpPr>
        <p:spPr>
          <a:xfrm>
            <a:off x="939800" y="880408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3600" b="1" kern="0" dirty="0" smtClean="0">
                <a:solidFill>
                  <a:srgbClr val="FF0000"/>
                </a:solidFill>
                <a:latin typeface="Helvetica Neue"/>
              </a:rPr>
              <a:t> = </a:t>
            </a:r>
            <a:r>
              <a:rPr lang="en-US" sz="3600" b="1" i="1" kern="0" dirty="0" smtClean="0">
                <a:solidFill>
                  <a:srgbClr val="FF0000"/>
                </a:solidFill>
                <a:latin typeface="Helvetica Neue"/>
              </a:rPr>
              <a:t>A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Helvetica Neue"/>
              </a:rPr>
              <a:t>1</a:t>
            </a:r>
            <a:r>
              <a:rPr lang="en-US" sz="3600" b="1" kern="0" dirty="0" smtClean="0">
                <a:solidFill>
                  <a:srgbClr val="FF0000"/>
                </a:solidFill>
                <a:latin typeface="Helvetica Neue"/>
              </a:rPr>
              <a:t> + </a:t>
            </a:r>
            <a:r>
              <a:rPr lang="en-US" sz="3600" b="1" i="1" kern="0" dirty="0" smtClean="0">
                <a:solidFill>
                  <a:srgbClr val="FF0000"/>
                </a:solidFill>
                <a:latin typeface="Helvetica Neue"/>
              </a:rPr>
              <a:t>B</a:t>
            </a:r>
            <a:r>
              <a:rPr lang="en-US" sz="3600" b="1" kern="0" baseline="-25000" dirty="0" smtClean="0">
                <a:solidFill>
                  <a:srgbClr val="FF0000"/>
                </a:solidFill>
                <a:latin typeface="Helvetica Neue"/>
              </a:rPr>
              <a:t>1</a:t>
            </a:r>
            <a:endParaRPr lang="en-US" sz="3600" b="1" kern="0" dirty="0" smtClean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87542" y="37338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5. Find matching orbitals on central O atom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8" r="85784" b="9453"/>
          <a:stretch/>
        </p:blipFill>
        <p:spPr bwMode="auto">
          <a:xfrm>
            <a:off x="3537599" y="6004810"/>
            <a:ext cx="1119821" cy="5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80"/>
          <p:cNvSpPr>
            <a:spLocks/>
          </p:cNvSpPr>
          <p:nvPr/>
        </p:nvSpPr>
        <p:spPr bwMode="auto">
          <a:xfrm>
            <a:off x="3098800" y="485398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177800" y="1752600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The hydrogen group orbitals look like:</a:t>
            </a:r>
          </a:p>
        </p:txBody>
      </p:sp>
      <p:sp>
        <p:nvSpPr>
          <p:cNvPr id="34" name="Rectangle 80"/>
          <p:cNvSpPr>
            <a:spLocks/>
          </p:cNvSpPr>
          <p:nvPr/>
        </p:nvSpPr>
        <p:spPr bwMode="auto">
          <a:xfrm>
            <a:off x="4064000" y="2209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5" name="Rectangle 80"/>
          <p:cNvSpPr>
            <a:spLocks/>
          </p:cNvSpPr>
          <p:nvPr/>
        </p:nvSpPr>
        <p:spPr bwMode="auto">
          <a:xfrm>
            <a:off x="7035800" y="2209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t="59655" r="61459" b="9453"/>
          <a:stretch/>
        </p:blipFill>
        <p:spPr bwMode="auto">
          <a:xfrm>
            <a:off x="5613052" y="5995610"/>
            <a:ext cx="1066800" cy="55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57452" r="37071" b="10143"/>
          <a:stretch/>
        </p:blipFill>
        <p:spPr bwMode="auto">
          <a:xfrm>
            <a:off x="7683730" y="5986769"/>
            <a:ext cx="1032093" cy="58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80"/>
          <p:cNvSpPr>
            <a:spLocks/>
          </p:cNvSpPr>
          <p:nvPr/>
        </p:nvSpPr>
        <p:spPr bwMode="auto">
          <a:xfrm>
            <a:off x="5080000" y="485174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5" name="Rectangle 80"/>
          <p:cNvSpPr>
            <a:spLocks/>
          </p:cNvSpPr>
          <p:nvPr/>
        </p:nvSpPr>
        <p:spPr bwMode="auto">
          <a:xfrm>
            <a:off x="7340600" y="485174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7" name="Rectangle 80"/>
          <p:cNvSpPr>
            <a:spLocks/>
          </p:cNvSpPr>
          <p:nvPr/>
        </p:nvSpPr>
        <p:spPr bwMode="auto">
          <a:xfrm>
            <a:off x="9652000" y="4859083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457788" y="4923456"/>
            <a:ext cx="3723130" cy="15535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57" name="Rounded Rectangle 56"/>
          <p:cNvSpPr/>
          <p:nvPr/>
        </p:nvSpPr>
        <p:spPr bwMode="auto">
          <a:xfrm>
            <a:off x="4779426" y="1640094"/>
            <a:ext cx="2032297" cy="162664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7365703" y="4923457"/>
            <a:ext cx="2032297" cy="1629341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7512734" y="1692541"/>
            <a:ext cx="2557347" cy="1574199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169796" y="6858000"/>
            <a:ext cx="12352404" cy="109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 smtClean="0"/>
              <a:t>6. Build MO diagram. We expect six MOs, with the O 2</a:t>
            </a:r>
            <a:r>
              <a:rPr lang="en-US" i="1" dirty="0" smtClean="0"/>
              <a:t>p</a:t>
            </a:r>
            <a:r>
              <a:rPr lang="en-US" baseline="-25000" dirty="0" smtClean="0"/>
              <a:t>y</a:t>
            </a:r>
            <a:r>
              <a:rPr lang="en-US" dirty="0" smtClean="0"/>
              <a:t> totally nonbonding.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6" t="57452" r="10989" b="10143"/>
          <a:stretch/>
        </p:blipFill>
        <p:spPr bwMode="auto">
          <a:xfrm>
            <a:off x="9931400" y="5967891"/>
            <a:ext cx="990600" cy="58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55" grpId="0"/>
      <p:bldP spid="27" grpId="0"/>
      <p:bldP spid="56" grpId="0" animBg="1"/>
      <p:bldP spid="57" grpId="0" animBg="1"/>
      <p:bldP spid="58" grpId="0" animBg="1"/>
      <p:bldP spid="59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graphicFrame>
        <p:nvGraphicFramePr>
          <p:cNvPr id="11267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4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1275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1276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1277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1278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1279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1280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1281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1282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1283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1284" name="Rectangle 20"/>
          <p:cNvSpPr>
            <a:spLocks/>
          </p:cNvSpPr>
          <p:nvPr/>
        </p:nvSpPr>
        <p:spPr bwMode="auto">
          <a:xfrm>
            <a:off x="7526018" y="3028434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  <a:endParaRPr lang="en-US" sz="2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285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11286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1287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1288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1289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1290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1291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1292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1293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1294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1295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1296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1297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1298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400" b="1" i="1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1299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1300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1301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1302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1427583" y="3657600"/>
            <a:ext cx="1765257" cy="647700"/>
            <a:chOff x="678" y="0"/>
            <a:chExt cx="1111" cy="408"/>
          </a:xfrm>
        </p:grpSpPr>
        <p:sp>
          <p:nvSpPr>
            <p:cNvPr id="11303" name="AutoShape 39"/>
            <p:cNvSpPr>
              <a:spLocks/>
            </p:cNvSpPr>
            <p:nvPr/>
          </p:nvSpPr>
          <p:spPr bwMode="auto">
            <a:xfrm>
              <a:off x="678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1304" name="Rectangle 40"/>
            <p:cNvSpPr>
              <a:spLocks/>
            </p:cNvSpPr>
            <p:nvPr/>
          </p:nvSpPr>
          <p:spPr bwMode="auto">
            <a:xfrm>
              <a:off x="1208" y="165"/>
              <a:ext cx="5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</a:t>
              </a:r>
              <a:r>
                <a:rPr lang="en-US" sz="1800" b="1" dirty="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13.6 </a:t>
              </a:r>
              <a:r>
                <a:rPr lang="en-US" sz="1800" b="1" dirty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eV</a:t>
              </a:r>
            </a:p>
          </p:txBody>
        </p:sp>
      </p:grpSp>
      <p:grpSp>
        <p:nvGrpSpPr>
          <p:cNvPr id="11308" name="Group 44"/>
          <p:cNvGrpSpPr>
            <a:grpSpLocks/>
          </p:cNvGrpSpPr>
          <p:nvPr/>
        </p:nvGrpSpPr>
        <p:grpSpPr bwMode="auto">
          <a:xfrm>
            <a:off x="5867400" y="3924300"/>
            <a:ext cx="1824038" cy="647700"/>
            <a:chOff x="0" y="0"/>
            <a:chExt cx="1149" cy="408"/>
          </a:xfrm>
        </p:grpSpPr>
        <p:sp>
          <p:nvSpPr>
            <p:cNvPr id="11306" name="AutoShape 42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1307" name="Rectangle 43"/>
            <p:cNvSpPr>
              <a:spLocks/>
            </p:cNvSpPr>
            <p:nvPr/>
          </p:nvSpPr>
          <p:spPr bwMode="auto">
            <a:xfrm>
              <a:off x="512" y="5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–15.8 eV</a:t>
              </a:r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>
            <a:off x="4432300" y="6083300"/>
            <a:ext cx="1854200" cy="647700"/>
            <a:chOff x="0" y="0"/>
            <a:chExt cx="1167" cy="408"/>
          </a:xfrm>
        </p:grpSpPr>
        <p:sp>
          <p:nvSpPr>
            <p:cNvPr id="11309" name="AutoShape 45"/>
            <p:cNvSpPr>
              <a:spLocks/>
            </p:cNvSpPr>
            <p:nvPr/>
          </p:nvSpPr>
          <p:spPr bwMode="auto">
            <a:xfrm>
              <a:off x="703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sp>
          <p:nvSpPr>
            <p:cNvPr id="11310" name="Rectangle 46"/>
            <p:cNvSpPr>
              <a:spLocks/>
            </p:cNvSpPr>
            <p:nvPr/>
          </p:nvSpPr>
          <p:spPr bwMode="auto">
            <a:xfrm>
              <a:off x="0" y="88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–32.4 eV</a:t>
              </a:r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Based on the large </a:t>
            </a:r>
            <a:r>
              <a:rPr lang="el-GR" dirty="0" smtClean="0">
                <a:solidFill>
                  <a:srgbClr val="000000"/>
                </a:solidFill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E, we expect O 2</a:t>
            </a:r>
            <a:r>
              <a:rPr lang="en-US" i="1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 to be almost nonbonding.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8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016000"/>
          </a:xfrm>
          <a:ln/>
        </p:spPr>
        <p:txBody>
          <a:bodyPr/>
          <a:lstStyle/>
          <a:p>
            <a:r>
              <a:rPr lang="en-US" dirty="0"/>
              <a:t>With the orbital shapes, symmetries, and energies in hand we can make </a:t>
            </a:r>
            <a:r>
              <a:rPr lang="en-US" dirty="0" smtClean="0"/>
              <a:t>the </a:t>
            </a:r>
            <a:r>
              <a:rPr lang="en-US" dirty="0"/>
              <a:t>MO diagram!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712200"/>
            <a:ext cx="1790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251200" y="7874000"/>
            <a:ext cx="3033713" cy="152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848100" y="4191000"/>
            <a:ext cx="2413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848101" y="4191000"/>
            <a:ext cx="2381250" cy="136207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3856038" y="2108200"/>
            <a:ext cx="2417763" cy="208438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852863" y="4221420"/>
            <a:ext cx="2420938" cy="225081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3856038" y="1676400"/>
            <a:ext cx="2408237" cy="252432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6726238" y="2082800"/>
            <a:ext cx="2916237" cy="3489325"/>
            <a:chOff x="0" y="0"/>
            <a:chExt cx="1836" cy="2313"/>
          </a:xfrm>
        </p:grpSpPr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H="1">
              <a:off x="7" y="888"/>
              <a:ext cx="1829" cy="142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0" y="0"/>
              <a:ext cx="1822" cy="87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6767518" y="3060700"/>
            <a:ext cx="2879719" cy="33639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6743700" y="1689100"/>
            <a:ext cx="2892425" cy="13843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965200" y="2832100"/>
            <a:ext cx="3187700" cy="6680200"/>
            <a:chOff x="0" y="0"/>
            <a:chExt cx="2007" cy="4208"/>
          </a:xfrm>
        </p:grpSpPr>
        <p:pic>
          <p:nvPicPr>
            <p:cNvPr id="2766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" y="1016"/>
              <a:ext cx="6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1016"/>
              <a:ext cx="6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208"/>
              <a:ext cx="6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" y="3248"/>
              <a:ext cx="6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0" name="Rectangle 22"/>
            <p:cNvSpPr>
              <a:spLocks/>
            </p:cNvSpPr>
            <p:nvPr/>
          </p:nvSpPr>
          <p:spPr bwMode="auto">
            <a:xfrm>
              <a:off x="841" y="3048"/>
              <a:ext cx="221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  <p:sp>
          <p:nvSpPr>
            <p:cNvPr id="27671" name="Rectangle 23"/>
            <p:cNvSpPr>
              <a:spLocks/>
            </p:cNvSpPr>
            <p:nvPr/>
          </p:nvSpPr>
          <p:spPr bwMode="auto">
            <a:xfrm>
              <a:off x="1225" y="0"/>
              <a:ext cx="22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1629" y="1349"/>
              <a:ext cx="1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27673" name="Rectangle 25"/>
            <p:cNvSpPr>
              <a:spLocks/>
            </p:cNvSpPr>
            <p:nvPr/>
          </p:nvSpPr>
          <p:spPr bwMode="auto">
            <a:xfrm>
              <a:off x="893" y="1349"/>
              <a:ext cx="1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rot="10800000" flipH="1">
              <a:off x="1151" y="866"/>
              <a:ext cx="298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75" name="Line 27"/>
            <p:cNvSpPr>
              <a:spLocks noChangeShapeType="1"/>
            </p:cNvSpPr>
            <p:nvPr/>
          </p:nvSpPr>
          <p:spPr bwMode="auto">
            <a:xfrm rot="10800000" flipH="1">
              <a:off x="1519" y="866"/>
              <a:ext cx="298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1135" y="3178"/>
              <a:ext cx="298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rot="10800000" flipH="1">
              <a:off x="783" y="866"/>
              <a:ext cx="298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7678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" y="3704"/>
              <a:ext cx="100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9" name="Rectangle 31"/>
            <p:cNvSpPr>
              <a:spLocks/>
            </p:cNvSpPr>
            <p:nvPr/>
          </p:nvSpPr>
          <p:spPr bwMode="auto">
            <a:xfrm>
              <a:off x="0" y="73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–15.8 eV</a:t>
              </a:r>
            </a:p>
          </p:txBody>
        </p:sp>
        <p:sp>
          <p:nvSpPr>
            <p:cNvPr id="27680" name="Rectangle 32"/>
            <p:cNvSpPr>
              <a:spLocks/>
            </p:cNvSpPr>
            <p:nvPr/>
          </p:nvSpPr>
          <p:spPr bwMode="auto">
            <a:xfrm>
              <a:off x="0" y="3048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–32.4 eV</a:t>
              </a:r>
            </a:p>
          </p:txBody>
        </p:sp>
      </p:grp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8966200" y="2438400"/>
            <a:ext cx="3895725" cy="7188200"/>
            <a:chOff x="0" y="0"/>
            <a:chExt cx="2454" cy="4528"/>
          </a:xfrm>
        </p:grpSpPr>
        <p:sp>
          <p:nvSpPr>
            <p:cNvPr id="27682" name="Rectangle 34"/>
            <p:cNvSpPr>
              <a:spLocks/>
            </p:cNvSpPr>
            <p:nvPr/>
          </p:nvSpPr>
          <p:spPr bwMode="auto">
            <a:xfrm>
              <a:off x="1913" y="608"/>
              <a:ext cx="22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  <p:sp>
          <p:nvSpPr>
            <p:cNvPr id="27683" name="Rectangle 35"/>
            <p:cNvSpPr>
              <a:spLocks/>
            </p:cNvSpPr>
            <p:nvPr/>
          </p:nvSpPr>
          <p:spPr bwMode="auto">
            <a:xfrm>
              <a:off x="1951" y="125"/>
              <a:ext cx="1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27686" name="Group 38"/>
            <p:cNvGrpSpPr>
              <a:grpSpLocks/>
            </p:cNvGrpSpPr>
            <p:nvPr/>
          </p:nvGrpSpPr>
          <p:grpSpPr bwMode="auto">
            <a:xfrm>
              <a:off x="872" y="512"/>
              <a:ext cx="992" cy="432"/>
              <a:chOff x="0" y="0"/>
              <a:chExt cx="992" cy="432"/>
            </a:xfrm>
          </p:grpSpPr>
          <p:pic>
            <p:nvPicPr>
              <p:cNvPr id="27684" name="Picture 3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" y="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5" name="Picture 3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9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89" name="Group 41"/>
            <p:cNvGrpSpPr>
              <a:grpSpLocks/>
            </p:cNvGrpSpPr>
            <p:nvPr/>
          </p:nvGrpSpPr>
          <p:grpSpPr bwMode="auto">
            <a:xfrm>
              <a:off x="872" y="0"/>
              <a:ext cx="992" cy="432"/>
              <a:chOff x="0" y="0"/>
              <a:chExt cx="992" cy="432"/>
            </a:xfrm>
          </p:grpSpPr>
          <p:pic>
            <p:nvPicPr>
              <p:cNvPr id="27687" name="Picture 3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" y="0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88" name="Picture 4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9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90" name="Picture 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4"/>
              <a:ext cx="112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 rot="10800000" flipH="1">
              <a:off x="416" y="36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rot="10800000" flipH="1">
              <a:off x="416" y="6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93" name="Rectangle 45"/>
            <p:cNvSpPr>
              <a:spLocks/>
            </p:cNvSpPr>
            <p:nvPr/>
          </p:nvSpPr>
          <p:spPr bwMode="auto">
            <a:xfrm>
              <a:off x="1817" y="35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–13.6 eV</a:t>
              </a:r>
            </a:p>
          </p:txBody>
        </p:sp>
      </p:grp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2362200" y="3695700"/>
            <a:ext cx="1208088" cy="4108450"/>
            <a:chOff x="0" y="0"/>
            <a:chExt cx="761" cy="2588"/>
          </a:xfrm>
        </p:grpSpPr>
        <p:sp>
          <p:nvSpPr>
            <p:cNvPr id="27695" name="Freeform 47"/>
            <p:cNvSpPr>
              <a:spLocks/>
            </p:cNvSpPr>
            <p:nvPr/>
          </p:nvSpPr>
          <p:spPr bwMode="auto">
            <a:xfrm>
              <a:off x="360" y="4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696" name="Freeform 48"/>
            <p:cNvSpPr>
              <a:spLocks/>
            </p:cNvSpPr>
            <p:nvPr/>
          </p:nvSpPr>
          <p:spPr bwMode="auto">
            <a:xfrm>
              <a:off x="712" y="4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grpSp>
          <p:nvGrpSpPr>
            <p:cNvPr id="27699" name="Group 51"/>
            <p:cNvGrpSpPr>
              <a:grpSpLocks/>
            </p:cNvGrpSpPr>
            <p:nvPr/>
          </p:nvGrpSpPr>
          <p:grpSpPr bwMode="auto">
            <a:xfrm>
              <a:off x="344" y="2312"/>
              <a:ext cx="139" cy="276"/>
              <a:chOff x="0" y="0"/>
              <a:chExt cx="139" cy="276"/>
            </a:xfrm>
          </p:grpSpPr>
          <p:sp>
            <p:nvSpPr>
              <p:cNvPr id="27697" name="Freeform 4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698" name="Freeform 5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7702" name="Group 54"/>
            <p:cNvGrpSpPr>
              <a:grpSpLocks/>
            </p:cNvGrpSpPr>
            <p:nvPr/>
          </p:nvGrpSpPr>
          <p:grpSpPr bwMode="auto">
            <a:xfrm>
              <a:off x="0" y="0"/>
              <a:ext cx="139" cy="276"/>
              <a:chOff x="0" y="0"/>
              <a:chExt cx="139" cy="276"/>
            </a:xfrm>
          </p:grpSpPr>
          <p:sp>
            <p:nvSpPr>
              <p:cNvPr id="27700" name="Freeform 5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701" name="Freeform 5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</p:grpSp>
      <p:grpSp>
        <p:nvGrpSpPr>
          <p:cNvPr id="27706" name="Group 58"/>
          <p:cNvGrpSpPr>
            <a:grpSpLocks/>
          </p:cNvGrpSpPr>
          <p:nvPr/>
        </p:nvGrpSpPr>
        <p:grpSpPr bwMode="auto">
          <a:xfrm>
            <a:off x="9702800" y="2565400"/>
            <a:ext cx="242888" cy="809625"/>
            <a:chOff x="0" y="0"/>
            <a:chExt cx="153" cy="510"/>
          </a:xfrm>
        </p:grpSpPr>
        <p:sp>
          <p:nvSpPr>
            <p:cNvPr id="27704" name="Freeform 56"/>
            <p:cNvSpPr>
              <a:spLocks/>
            </p:cNvSpPr>
            <p:nvPr/>
          </p:nvSpPr>
          <p:spPr bwMode="auto">
            <a:xfrm>
              <a:off x="104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705" name="Freeform 57"/>
            <p:cNvSpPr>
              <a:spLocks/>
            </p:cNvSpPr>
            <p:nvPr/>
          </p:nvSpPr>
          <p:spPr bwMode="auto">
            <a:xfrm>
              <a:off x="0" y="272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7710" name="Group 62"/>
          <p:cNvGrpSpPr>
            <a:grpSpLocks/>
          </p:cNvGrpSpPr>
          <p:nvPr/>
        </p:nvGrpSpPr>
        <p:grpSpPr bwMode="auto">
          <a:xfrm>
            <a:off x="6261100" y="7493000"/>
            <a:ext cx="2020888" cy="762000"/>
            <a:chOff x="0" y="0"/>
            <a:chExt cx="1273" cy="480"/>
          </a:xfrm>
        </p:grpSpPr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 rot="10800000" flipH="1">
              <a:off x="0" y="3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7708" name="Picture 6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0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09" name="Rectangle 61"/>
            <p:cNvSpPr>
              <a:spLocks/>
            </p:cNvSpPr>
            <p:nvPr/>
          </p:nvSpPr>
          <p:spPr bwMode="auto">
            <a:xfrm>
              <a:off x="1058" y="109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</p:grpSp>
      <p:sp>
        <p:nvSpPr>
          <p:cNvPr id="27711" name="Line 63"/>
          <p:cNvSpPr>
            <a:spLocks noChangeShapeType="1"/>
          </p:cNvSpPr>
          <p:nvPr/>
        </p:nvSpPr>
        <p:spPr bwMode="auto">
          <a:xfrm flipH="1">
            <a:off x="6742113" y="3511550"/>
            <a:ext cx="2873375" cy="45164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27718" name="Group 70"/>
          <p:cNvGrpSpPr>
            <a:grpSpLocks/>
          </p:cNvGrpSpPr>
          <p:nvPr/>
        </p:nvGrpSpPr>
        <p:grpSpPr bwMode="auto">
          <a:xfrm>
            <a:off x="5778500" y="2098675"/>
            <a:ext cx="2549528" cy="3856038"/>
            <a:chOff x="0" y="2"/>
            <a:chExt cx="1606" cy="2429"/>
          </a:xfrm>
        </p:grpSpPr>
        <p:sp>
          <p:nvSpPr>
            <p:cNvPr id="27712" name="Line 64"/>
            <p:cNvSpPr>
              <a:spLocks noChangeShapeType="1"/>
            </p:cNvSpPr>
            <p:nvPr/>
          </p:nvSpPr>
          <p:spPr bwMode="auto">
            <a:xfrm>
              <a:off x="304" y="218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713" name="Line 65"/>
            <p:cNvSpPr>
              <a:spLocks noChangeShapeType="1"/>
            </p:cNvSpPr>
            <p:nvPr/>
          </p:nvSpPr>
          <p:spPr bwMode="auto">
            <a:xfrm rot="10800000" flipH="1">
              <a:off x="304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7714" name="Picture 6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1820"/>
              <a:ext cx="91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5" name="Picture 6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"/>
              <a:ext cx="99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6" name="Rectangle 68"/>
            <p:cNvSpPr>
              <a:spLocks/>
            </p:cNvSpPr>
            <p:nvPr/>
          </p:nvSpPr>
          <p:spPr bwMode="auto">
            <a:xfrm>
              <a:off x="1040" y="2257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3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  <p:sp>
          <p:nvSpPr>
            <p:cNvPr id="27717" name="Rectangle 69"/>
            <p:cNvSpPr>
              <a:spLocks/>
            </p:cNvSpPr>
            <p:nvPr/>
          </p:nvSpPr>
          <p:spPr bwMode="auto">
            <a:xfrm>
              <a:off x="394" y="549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4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</a:p>
          </p:txBody>
        </p:sp>
      </p:grpSp>
      <p:grpSp>
        <p:nvGrpSpPr>
          <p:cNvPr id="27725" name="Group 77"/>
          <p:cNvGrpSpPr>
            <a:grpSpLocks/>
          </p:cNvGrpSpPr>
          <p:nvPr/>
        </p:nvGrpSpPr>
        <p:grpSpPr bwMode="auto">
          <a:xfrm>
            <a:off x="6261100" y="1384300"/>
            <a:ext cx="3203575" cy="5465763"/>
            <a:chOff x="0" y="0"/>
            <a:chExt cx="2018" cy="3443"/>
          </a:xfrm>
        </p:grpSpPr>
        <p:sp>
          <p:nvSpPr>
            <p:cNvPr id="27719" name="Line 71"/>
            <p:cNvSpPr>
              <a:spLocks noChangeShapeType="1"/>
            </p:cNvSpPr>
            <p:nvPr/>
          </p:nvSpPr>
          <p:spPr bwMode="auto">
            <a:xfrm>
              <a:off x="0" y="320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7720" name="Line 72"/>
            <p:cNvSpPr>
              <a:spLocks noChangeShapeType="1"/>
            </p:cNvSpPr>
            <p:nvPr/>
          </p:nvSpPr>
          <p:spPr bwMode="auto">
            <a:xfrm rot="10800000" flipH="1">
              <a:off x="0" y="1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7721" name="Picture 7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2995"/>
              <a:ext cx="9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22" name="Picture 7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" y="0"/>
              <a:ext cx="99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3" name="Rectangle 75"/>
            <p:cNvSpPr>
              <a:spLocks/>
            </p:cNvSpPr>
            <p:nvPr/>
          </p:nvSpPr>
          <p:spPr bwMode="auto">
            <a:xfrm>
              <a:off x="1278" y="3048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  <p:sp>
          <p:nvSpPr>
            <p:cNvPr id="27724" name="Rectangle 76"/>
            <p:cNvSpPr>
              <a:spLocks/>
            </p:cNvSpPr>
            <p:nvPr/>
          </p:nvSpPr>
          <p:spPr bwMode="auto">
            <a:xfrm>
              <a:off x="1803" y="101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7729" name="Group 81"/>
          <p:cNvGrpSpPr>
            <a:grpSpLocks/>
          </p:cNvGrpSpPr>
          <p:nvPr/>
        </p:nvGrpSpPr>
        <p:grpSpPr bwMode="auto">
          <a:xfrm>
            <a:off x="6261100" y="3810000"/>
            <a:ext cx="1562100" cy="690563"/>
            <a:chOff x="0" y="0"/>
            <a:chExt cx="984" cy="435"/>
          </a:xfrm>
        </p:grpSpPr>
        <p:sp>
          <p:nvSpPr>
            <p:cNvPr id="27726" name="Line 78"/>
            <p:cNvSpPr>
              <a:spLocks noChangeShapeType="1"/>
            </p:cNvSpPr>
            <p:nvPr/>
          </p:nvSpPr>
          <p:spPr bwMode="auto">
            <a:xfrm rot="10800000" flipH="1">
              <a:off x="0" y="24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7727" name="Picture 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0"/>
              <a:ext cx="67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8" name="Rectangle 80"/>
            <p:cNvSpPr>
              <a:spLocks/>
            </p:cNvSpPr>
            <p:nvPr/>
          </p:nvSpPr>
          <p:spPr bwMode="auto">
            <a:xfrm>
              <a:off x="555" y="261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b</a:t>
              </a:r>
              <a:r>
                <a:rPr lang="en-US" sz="1800" baseline="-60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endParaRPr lang="en-US" sz="1800" baseline="-6000" dirty="0" smtClean="0">
                <a:solidFill>
                  <a:srgbClr val="000000"/>
                </a:solidFill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7734" name="Group 86"/>
          <p:cNvGrpSpPr>
            <a:grpSpLocks/>
          </p:cNvGrpSpPr>
          <p:nvPr/>
        </p:nvGrpSpPr>
        <p:grpSpPr bwMode="auto">
          <a:xfrm>
            <a:off x="5891213" y="3657600"/>
            <a:ext cx="482600" cy="4197350"/>
            <a:chOff x="0" y="0"/>
            <a:chExt cx="303" cy="2644"/>
          </a:xfrm>
        </p:grpSpPr>
        <p:sp>
          <p:nvSpPr>
            <p:cNvPr id="27730" name="Rectangle 82"/>
            <p:cNvSpPr>
              <a:spLocks/>
            </p:cNvSpPr>
            <p:nvPr/>
          </p:nvSpPr>
          <p:spPr bwMode="auto">
            <a:xfrm>
              <a:off x="0" y="2356"/>
              <a:ext cx="3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b="1" smtClean="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nb</a:t>
              </a:r>
            </a:p>
          </p:txBody>
        </p:sp>
        <p:sp>
          <p:nvSpPr>
            <p:cNvPr id="27731" name="Rectangle 83"/>
            <p:cNvSpPr>
              <a:spLocks/>
            </p:cNvSpPr>
            <p:nvPr/>
          </p:nvSpPr>
          <p:spPr bwMode="auto">
            <a:xfrm>
              <a:off x="0" y="0"/>
              <a:ext cx="3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b="1" smtClean="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nb</a:t>
              </a:r>
            </a:p>
          </p:txBody>
        </p:sp>
        <p:sp>
          <p:nvSpPr>
            <p:cNvPr id="27732" name="Rectangle 84"/>
            <p:cNvSpPr>
              <a:spLocks/>
            </p:cNvSpPr>
            <p:nvPr/>
          </p:nvSpPr>
          <p:spPr bwMode="auto">
            <a:xfrm>
              <a:off x="10" y="1616"/>
              <a:ext cx="1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σ</a:t>
              </a:r>
            </a:p>
          </p:txBody>
        </p:sp>
        <p:sp>
          <p:nvSpPr>
            <p:cNvPr id="27733" name="Rectangle 85"/>
            <p:cNvSpPr>
              <a:spLocks/>
            </p:cNvSpPr>
            <p:nvPr/>
          </p:nvSpPr>
          <p:spPr bwMode="auto">
            <a:xfrm>
              <a:off x="9" y="1040"/>
              <a:ext cx="1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b="1" dirty="0" smtClean="0">
                  <a:solidFill>
                    <a:srgbClr val="0000FF"/>
                  </a:solidFill>
                  <a:ea typeface="Helvetica Neue" charset="0"/>
                  <a:cs typeface="Helvetica Neue" charset="0"/>
                </a:rPr>
                <a:t>σ</a:t>
              </a:r>
            </a:p>
          </p:txBody>
        </p:sp>
      </p:grpSp>
      <p:grpSp>
        <p:nvGrpSpPr>
          <p:cNvPr id="27747" name="Group 99"/>
          <p:cNvGrpSpPr>
            <a:grpSpLocks/>
          </p:cNvGrpSpPr>
          <p:nvPr/>
        </p:nvGrpSpPr>
        <p:grpSpPr bwMode="auto">
          <a:xfrm>
            <a:off x="6350000" y="3695700"/>
            <a:ext cx="258763" cy="4260850"/>
            <a:chOff x="32" y="0"/>
            <a:chExt cx="163" cy="2684"/>
          </a:xfrm>
        </p:grpSpPr>
        <p:grpSp>
          <p:nvGrpSpPr>
            <p:cNvPr id="27737" name="Group 89"/>
            <p:cNvGrpSpPr>
              <a:grpSpLocks/>
            </p:cNvGrpSpPr>
            <p:nvPr/>
          </p:nvGrpSpPr>
          <p:grpSpPr bwMode="auto">
            <a:xfrm>
              <a:off x="56" y="2408"/>
              <a:ext cx="139" cy="276"/>
              <a:chOff x="0" y="0"/>
              <a:chExt cx="139" cy="276"/>
            </a:xfrm>
          </p:grpSpPr>
          <p:sp>
            <p:nvSpPr>
              <p:cNvPr id="27735" name="Freeform 8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736" name="Freeform 8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7740" name="Group 92"/>
            <p:cNvGrpSpPr>
              <a:grpSpLocks/>
            </p:cNvGrpSpPr>
            <p:nvPr/>
          </p:nvGrpSpPr>
          <p:grpSpPr bwMode="auto">
            <a:xfrm>
              <a:off x="37" y="888"/>
              <a:ext cx="139" cy="276"/>
              <a:chOff x="37" y="-88"/>
              <a:chExt cx="139" cy="276"/>
            </a:xfrm>
          </p:grpSpPr>
          <p:sp>
            <p:nvSpPr>
              <p:cNvPr id="27738" name="Freeform 90"/>
              <p:cNvSpPr>
                <a:spLocks/>
              </p:cNvSpPr>
              <p:nvPr/>
            </p:nvSpPr>
            <p:spPr bwMode="auto">
              <a:xfrm>
                <a:off x="37" y="-51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739" name="Freeform 91"/>
              <p:cNvSpPr>
                <a:spLocks/>
              </p:cNvSpPr>
              <p:nvPr/>
            </p:nvSpPr>
            <p:spPr bwMode="auto">
              <a:xfrm rot="10800000">
                <a:off x="126" y="-88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7743" name="Group 95"/>
            <p:cNvGrpSpPr>
              <a:grpSpLocks/>
            </p:cNvGrpSpPr>
            <p:nvPr/>
          </p:nvGrpSpPr>
          <p:grpSpPr bwMode="auto">
            <a:xfrm>
              <a:off x="32" y="1464"/>
              <a:ext cx="140" cy="276"/>
              <a:chOff x="-70" y="744"/>
              <a:chExt cx="138" cy="276"/>
            </a:xfrm>
          </p:grpSpPr>
          <p:sp>
            <p:nvSpPr>
              <p:cNvPr id="27741" name="Freeform 93"/>
              <p:cNvSpPr>
                <a:spLocks/>
              </p:cNvSpPr>
              <p:nvPr/>
            </p:nvSpPr>
            <p:spPr bwMode="auto">
              <a:xfrm>
                <a:off x="-70" y="781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742" name="Freeform 94"/>
              <p:cNvSpPr>
                <a:spLocks/>
              </p:cNvSpPr>
              <p:nvPr/>
            </p:nvSpPr>
            <p:spPr bwMode="auto">
              <a:xfrm rot="10800000">
                <a:off x="18" y="744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7746" name="Group 98"/>
            <p:cNvGrpSpPr>
              <a:grpSpLocks/>
            </p:cNvGrpSpPr>
            <p:nvPr/>
          </p:nvGrpSpPr>
          <p:grpSpPr bwMode="auto">
            <a:xfrm>
              <a:off x="56" y="0"/>
              <a:ext cx="139" cy="276"/>
              <a:chOff x="0" y="0"/>
              <a:chExt cx="139" cy="276"/>
            </a:xfrm>
          </p:grpSpPr>
          <p:sp>
            <p:nvSpPr>
              <p:cNvPr id="27744" name="Freeform 9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7745" name="Freeform 9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</p:grpSp>
      <p:sp>
        <p:nvSpPr>
          <p:cNvPr id="101" name="Rectangle 2"/>
          <p:cNvSpPr txBox="1">
            <a:spLocks noChangeArrowheads="1"/>
          </p:cNvSpPr>
          <p:nvPr/>
        </p:nvSpPr>
        <p:spPr bwMode="auto">
          <a:xfrm>
            <a:off x="9474200" y="5715000"/>
            <a:ext cx="3200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Two bonds, two lone pairs on O. HOMO is nonbonding.</a:t>
            </a:r>
          </a:p>
        </p:txBody>
      </p:sp>
    </p:spTree>
    <p:extLst>
      <p:ext uri="{BB962C8B-B14F-4D97-AF65-F5344CB8AC3E}">
        <p14:creationId xmlns:p14="http://schemas.microsoft.com/office/powerpoint/2010/main" val="2844990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7" grpId="0" animBg="1"/>
      <p:bldP spid="27658" grpId="0" animBg="1"/>
      <p:bldP spid="27663" grpId="0" animBg="1"/>
      <p:bldP spid="27664" grpId="0" animBg="1"/>
      <p:bldP spid="27711" grpId="0" animBg="1"/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Linear H</a:t>
            </a:r>
            <a:r>
              <a:rPr lang="en-US" baseline="-6000" dirty="0" smtClean="0"/>
              <a:t>3</a:t>
            </a:r>
            <a:r>
              <a:rPr lang="en-US" baseline="32000" dirty="0" smtClean="0"/>
              <a:t>+</a:t>
            </a:r>
            <a:r>
              <a:rPr lang="en-US" dirty="0">
                <a:solidFill>
                  <a:srgbClr val="000000"/>
                </a:solidFill>
              </a:rPr>
              <a:t> by Inspection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Among the easiest multi-atom molecules to build is linear H</a:t>
            </a:r>
            <a:r>
              <a:rPr lang="en-US" baseline="-25000" dirty="0" smtClean="0"/>
              <a:t>3</a:t>
            </a:r>
            <a:r>
              <a:rPr lang="en-US" baseline="32000" dirty="0" smtClean="0"/>
              <a:t>+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General procedure for simple molecules that contain a central atom: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build </a:t>
            </a:r>
            <a:r>
              <a:rPr lang="en-US" i="1" u="sng" dirty="0" smtClean="0"/>
              <a:t>group orbitals</a:t>
            </a:r>
            <a:r>
              <a:rPr lang="en-US" i="1" dirty="0" smtClean="0"/>
              <a:t> </a:t>
            </a:r>
            <a:r>
              <a:rPr lang="en-US" dirty="0" smtClean="0"/>
              <a:t>using the outer atoms, then interact the group orbitals with the central atom orbitals to make the MOs.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group orbitals and central atom orbitals with the same symmetry and similar energy will interact.</a:t>
            </a: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4140200" y="4243614"/>
            <a:ext cx="1066800" cy="368300"/>
          </a:xfrm>
          <a:prstGeom prst="rightArrow">
            <a:avLst>
              <a:gd name="adj1" fmla="val 60380"/>
              <a:gd name="adj2" fmla="val 103707"/>
            </a:avLst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9" name="Rectangle 106"/>
          <p:cNvSpPr>
            <a:spLocks/>
          </p:cNvSpPr>
          <p:nvPr/>
        </p:nvSpPr>
        <p:spPr bwMode="auto">
          <a:xfrm>
            <a:off x="1549400" y="4078514"/>
            <a:ext cx="184986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ea typeface="Helvetica Neue" charset="0"/>
                <a:cs typeface="Helvetica Neue" charset="0"/>
              </a:rPr>
              <a:t>H–H–H</a:t>
            </a:r>
            <a:endParaRPr lang="en-US" sz="4400" b="0" dirty="0">
              <a:ea typeface="Helvetica Neue" charset="0"/>
              <a:cs typeface="Helvetica Neue" charset="0"/>
            </a:endParaRPr>
          </a:p>
        </p:txBody>
      </p:sp>
      <p:sp>
        <p:nvSpPr>
          <p:cNvPr id="11" name="Rectangle 106"/>
          <p:cNvSpPr>
            <a:spLocks/>
          </p:cNvSpPr>
          <p:nvPr/>
        </p:nvSpPr>
        <p:spPr bwMode="auto">
          <a:xfrm>
            <a:off x="6118028" y="4078514"/>
            <a:ext cx="395621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ea typeface="Helvetica Neue" charset="0"/>
                <a:cs typeface="Helvetica Neue" charset="0"/>
              </a:rPr>
              <a:t>H  </a:t>
            </a:r>
            <a:r>
              <a:rPr lang="en-US" sz="4400" b="0" dirty="0" smtClean="0"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 smtClean="0">
                <a:ea typeface="Helvetica Neue" charset="0"/>
                <a:cs typeface="Helvetica Neue" charset="0"/>
              </a:rPr>
              <a:t>  H    +    H</a:t>
            </a:r>
            <a:r>
              <a:rPr lang="en-US" sz="4400" b="0" baseline="30000" dirty="0" smtClean="0">
                <a:ea typeface="Helvetica Neue" charset="0"/>
                <a:cs typeface="Helvetica Neue" charset="0"/>
              </a:rPr>
              <a:t>+</a:t>
            </a:r>
            <a:r>
              <a:rPr lang="en-US" sz="4400" b="0" dirty="0" smtClean="0">
                <a:ea typeface="Helvetica Neue" charset="0"/>
                <a:cs typeface="Helvetica Neue" charset="0"/>
              </a:rPr>
              <a:t> </a:t>
            </a:r>
            <a:endParaRPr lang="en-US" sz="4400" b="0" dirty="0">
              <a:ea typeface="Helvetica Neue" charset="0"/>
              <a:cs typeface="Helvetica Neue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816600" y="4078514"/>
            <a:ext cx="22795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169400" y="4078514"/>
            <a:ext cx="8317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17" name="Rectangle 80"/>
          <p:cNvSpPr>
            <a:spLocks/>
          </p:cNvSpPr>
          <p:nvPr/>
        </p:nvSpPr>
        <p:spPr bwMode="auto">
          <a:xfrm>
            <a:off x="5232400" y="443865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 of outer atoms</a:t>
            </a:r>
            <a:endParaRPr lang="en-US" sz="2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8" name="Rectangle 80"/>
          <p:cNvSpPr>
            <a:spLocks/>
          </p:cNvSpPr>
          <p:nvPr/>
        </p:nvSpPr>
        <p:spPr bwMode="auto">
          <a:xfrm>
            <a:off x="8255000" y="443865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central atom</a:t>
            </a:r>
            <a:endParaRPr lang="en-US" sz="2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50" t="44666" r="79167" b="39334"/>
          <a:stretch/>
        </p:blipFill>
        <p:spPr>
          <a:xfrm>
            <a:off x="6045200" y="5638800"/>
            <a:ext cx="17526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750" t="48667" r="32084" b="42000"/>
          <a:stretch/>
        </p:blipFill>
        <p:spPr>
          <a:xfrm>
            <a:off x="9156700" y="5617936"/>
            <a:ext cx="762000" cy="1066800"/>
          </a:xfrm>
          <a:prstGeom prst="rect">
            <a:avLst/>
          </a:prstGeom>
        </p:spPr>
      </p:pic>
      <p:sp>
        <p:nvSpPr>
          <p:cNvPr id="21" name="Rectangle 80"/>
          <p:cNvSpPr>
            <a:spLocks/>
          </p:cNvSpPr>
          <p:nvPr/>
        </p:nvSpPr>
        <p:spPr bwMode="auto">
          <a:xfrm>
            <a:off x="3562350" y="59073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orbitals</a:t>
            </a:r>
            <a:endParaRPr lang="en-US" sz="24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2" name="Rectangle 80"/>
          <p:cNvSpPr>
            <a:spLocks/>
          </p:cNvSpPr>
          <p:nvPr/>
        </p:nvSpPr>
        <p:spPr bwMode="auto">
          <a:xfrm>
            <a:off x="6356233" y="6324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40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3" name="Rectangle 80"/>
          <p:cNvSpPr>
            <a:spLocks/>
          </p:cNvSpPr>
          <p:nvPr/>
        </p:nvSpPr>
        <p:spPr bwMode="auto">
          <a:xfrm>
            <a:off x="6350000" y="54501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u</a:t>
            </a:r>
            <a:endParaRPr lang="en-US" sz="40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4" name="Rectangle 80"/>
          <p:cNvSpPr>
            <a:spLocks/>
          </p:cNvSpPr>
          <p:nvPr/>
        </p:nvSpPr>
        <p:spPr bwMode="auto">
          <a:xfrm>
            <a:off x="8509000" y="54501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40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 rot="5400000" flipH="1">
            <a:off x="3246865" y="4078159"/>
            <a:ext cx="304800" cy="28373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Rectangle 15369"/>
          <p:cNvSpPr/>
          <p:nvPr/>
        </p:nvSpPr>
        <p:spPr>
          <a:xfrm>
            <a:off x="3452876" y="362618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dirty="0" smtClean="0">
                <a:ea typeface="Helvetica Neue" charset="0"/>
                <a:cs typeface="Helvetica Neue" charset="0"/>
              </a:rPr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4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1" grpId="0"/>
      <p:bldP spid="2" grpId="0" animBg="1"/>
      <p:bldP spid="16" grpId="0" animBg="1"/>
      <p:bldP spid="17" grpId="0"/>
      <p:bldP spid="18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 rot="10800000" flipH="1">
            <a:off x="9830028" y="5105399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10800000" flipH="1">
            <a:off x="9228137" y="5105400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42" y="5145124"/>
            <a:ext cx="170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42" y="4397828"/>
            <a:ext cx="170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Line 11"/>
          <p:cNvSpPr>
            <a:spLocks noChangeShapeType="1"/>
          </p:cNvSpPr>
          <p:nvPr/>
        </p:nvSpPr>
        <p:spPr bwMode="auto">
          <a:xfrm rot="10800000" flipH="1">
            <a:off x="2657475" y="51720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838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6743700" y="2209800"/>
            <a:ext cx="2462213" cy="5459413"/>
            <a:chOff x="0" y="0"/>
            <a:chExt cx="1551" cy="3439"/>
          </a:xfrm>
        </p:grpSpPr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0" y="0"/>
              <a:ext cx="1550" cy="181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0" y="1832"/>
              <a:ext cx="1551" cy="16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3124200" y="2211388"/>
            <a:ext cx="3124200" cy="5456237"/>
            <a:chOff x="0" y="0"/>
            <a:chExt cx="1968" cy="3437"/>
          </a:xfrm>
        </p:grpSpPr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0" y="1902"/>
              <a:ext cx="1968" cy="153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968" cy="186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</p:grp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6870700" y="5105400"/>
            <a:ext cx="235267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rot="10800000" flipH="1">
            <a:off x="6261100" y="5121275"/>
            <a:ext cx="471488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pic>
        <p:nvPicPr>
          <p:cNvPr id="1640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7" y="4762499"/>
            <a:ext cx="1701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4"/>
          <p:cNvSpPr>
            <a:spLocks/>
          </p:cNvSpPr>
          <p:nvPr/>
        </p:nvSpPr>
        <p:spPr bwMode="auto">
          <a:xfrm>
            <a:off x="6235700" y="5156200"/>
            <a:ext cx="46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nb</a:t>
            </a:r>
          </a:p>
        </p:txBody>
      </p: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6261100" y="7340600"/>
            <a:ext cx="2311400" cy="825500"/>
            <a:chOff x="0" y="0"/>
            <a:chExt cx="1456" cy="520"/>
          </a:xfrm>
        </p:grpSpPr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rot="10800000" flipH="1">
              <a:off x="0" y="21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  <p:pic>
          <p:nvPicPr>
            <p:cNvPr id="16411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0"/>
              <a:ext cx="10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Rectangle 28"/>
            <p:cNvSpPr>
              <a:spLocks/>
            </p:cNvSpPr>
            <p:nvPr/>
          </p:nvSpPr>
          <p:spPr bwMode="auto">
            <a:xfrm>
              <a:off x="56" y="232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σ</a:t>
              </a:r>
            </a:p>
          </p:txBody>
        </p:sp>
      </p:grp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6261100" y="1854200"/>
            <a:ext cx="2616200" cy="806450"/>
            <a:chOff x="0" y="0"/>
            <a:chExt cx="1648" cy="508"/>
          </a:xfrm>
        </p:grpSpPr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rot="10800000" flipH="1">
              <a:off x="0" y="21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  <p:pic>
          <p:nvPicPr>
            <p:cNvPr id="16415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0"/>
              <a:ext cx="107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6" name="Rectangle 32"/>
            <p:cNvSpPr>
              <a:spLocks/>
            </p:cNvSpPr>
            <p:nvPr/>
          </p:nvSpPr>
          <p:spPr bwMode="auto">
            <a:xfrm>
              <a:off x="57" y="22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2400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σ*</a:t>
              </a:r>
            </a:p>
          </p:txBody>
        </p:sp>
      </p:grpSp>
      <p:grpSp>
        <p:nvGrpSpPr>
          <p:cNvPr id="16420" name="Group 36"/>
          <p:cNvGrpSpPr>
            <a:grpSpLocks/>
          </p:cNvGrpSpPr>
          <p:nvPr/>
        </p:nvGrpSpPr>
        <p:grpSpPr bwMode="auto">
          <a:xfrm>
            <a:off x="6388100" y="7162800"/>
            <a:ext cx="220663" cy="438150"/>
            <a:chOff x="0" y="0"/>
            <a:chExt cx="139" cy="276"/>
          </a:xfrm>
        </p:grpSpPr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dirty="0"/>
            </a:p>
          </p:txBody>
        </p:sp>
      </p:grpSp>
      <p:sp>
        <p:nvSpPr>
          <p:cNvPr id="16428" name="Freeform 44"/>
          <p:cNvSpPr>
            <a:spLocks/>
          </p:cNvSpPr>
          <p:nvPr/>
        </p:nvSpPr>
        <p:spPr bwMode="auto">
          <a:xfrm>
            <a:off x="9396412" y="4683125"/>
            <a:ext cx="77788" cy="377825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10006012" y="4683124"/>
            <a:ext cx="77788" cy="377825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16431" name="Rectangle 47"/>
          <p:cNvSpPr>
            <a:spLocks/>
          </p:cNvSpPr>
          <p:nvPr/>
        </p:nvSpPr>
        <p:spPr bwMode="auto">
          <a:xfrm>
            <a:off x="12235542" y="5151474"/>
            <a:ext cx="3476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g</a:t>
            </a:r>
          </a:p>
        </p:txBody>
      </p:sp>
      <p:sp>
        <p:nvSpPr>
          <p:cNvPr id="16432" name="Rectangle 48"/>
          <p:cNvSpPr>
            <a:spLocks/>
          </p:cNvSpPr>
          <p:nvPr/>
        </p:nvSpPr>
        <p:spPr bwMode="auto">
          <a:xfrm>
            <a:off x="1416050" y="4864100"/>
            <a:ext cx="346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g</a:t>
            </a:r>
          </a:p>
        </p:txBody>
      </p:sp>
      <p:sp>
        <p:nvSpPr>
          <p:cNvPr id="16433" name="Rectangle 49"/>
          <p:cNvSpPr>
            <a:spLocks/>
          </p:cNvSpPr>
          <p:nvPr/>
        </p:nvSpPr>
        <p:spPr bwMode="auto">
          <a:xfrm>
            <a:off x="8877300" y="1879600"/>
            <a:ext cx="346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g</a:t>
            </a:r>
          </a:p>
        </p:txBody>
      </p:sp>
      <p:sp>
        <p:nvSpPr>
          <p:cNvPr id="16434" name="Rectangle 50"/>
          <p:cNvSpPr>
            <a:spLocks/>
          </p:cNvSpPr>
          <p:nvPr/>
        </p:nvSpPr>
        <p:spPr bwMode="auto">
          <a:xfrm>
            <a:off x="8534400" y="7340600"/>
            <a:ext cx="346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g</a:t>
            </a:r>
          </a:p>
        </p:txBody>
      </p:sp>
      <p:sp>
        <p:nvSpPr>
          <p:cNvPr id="16435" name="Rectangle 51"/>
          <p:cNvSpPr>
            <a:spLocks/>
          </p:cNvSpPr>
          <p:nvPr/>
        </p:nvSpPr>
        <p:spPr bwMode="auto">
          <a:xfrm>
            <a:off x="12235542" y="4433924"/>
            <a:ext cx="346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u</a:t>
            </a:r>
          </a:p>
        </p:txBody>
      </p:sp>
      <p:sp>
        <p:nvSpPr>
          <p:cNvPr id="16436" name="Rectangle 52"/>
          <p:cNvSpPr>
            <a:spLocks/>
          </p:cNvSpPr>
          <p:nvPr/>
        </p:nvSpPr>
        <p:spPr bwMode="auto">
          <a:xfrm>
            <a:off x="4058445" y="4804228"/>
            <a:ext cx="3460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3000" b="1" i="1" dirty="0">
                <a:solidFill>
                  <a:srgbClr val="0000FF"/>
                </a:solidFill>
                <a:ea typeface="Helvetica Neue" charset="0"/>
                <a:cs typeface="Helvetica Neue" charset="0"/>
              </a:rPr>
              <a:t>u</a:t>
            </a:r>
          </a:p>
        </p:txBody>
      </p:sp>
      <p:sp>
        <p:nvSpPr>
          <p:cNvPr id="55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n-US" dirty="0" smtClean="0"/>
              <a:t>Linear H</a:t>
            </a:r>
            <a:r>
              <a:rPr lang="en-US" baseline="-6000" dirty="0" smtClean="0"/>
              <a:t>3</a:t>
            </a:r>
            <a:r>
              <a:rPr lang="en-US" baseline="32000" dirty="0" smtClean="0"/>
              <a:t>+</a:t>
            </a:r>
            <a:endParaRPr lang="en-US" baseline="32000" dirty="0"/>
          </a:p>
        </p:txBody>
      </p:sp>
      <p:sp>
        <p:nvSpPr>
          <p:cNvPr id="62" name="Rectangle 106"/>
          <p:cNvSpPr>
            <a:spLocks/>
          </p:cNvSpPr>
          <p:nvPr/>
        </p:nvSpPr>
        <p:spPr bwMode="auto">
          <a:xfrm>
            <a:off x="5463167" y="8800581"/>
            <a:ext cx="184986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ea typeface="Helvetica Neue" charset="0"/>
                <a:cs typeface="Helvetica Neue" charset="0"/>
              </a:rPr>
              <a:t>H–H–H</a:t>
            </a:r>
            <a:endParaRPr lang="en-US" sz="4400" b="0" dirty="0">
              <a:ea typeface="Helvetica Neue" charset="0"/>
              <a:cs typeface="Helvetica Neue" charset="0"/>
            </a:endParaRPr>
          </a:p>
        </p:txBody>
      </p:sp>
      <p:cxnSp>
        <p:nvCxnSpPr>
          <p:cNvPr id="63" name="Elbow Connector 62"/>
          <p:cNvCxnSpPr/>
          <p:nvPr/>
        </p:nvCxnSpPr>
        <p:spPr bwMode="auto">
          <a:xfrm rot="5400000" flipH="1">
            <a:off x="7160632" y="8800226"/>
            <a:ext cx="304800" cy="28373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>
          <a:xfrm>
            <a:off x="7366643" y="834824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dirty="0" smtClean="0">
                <a:ea typeface="Helvetica Neue" charset="0"/>
                <a:cs typeface="Helvetica Neue" charset="0"/>
              </a:rPr>
              <a:t>+</a:t>
            </a:r>
            <a:endParaRPr lang="en-US" sz="3600" dirty="0"/>
          </a:p>
        </p:txBody>
      </p:sp>
      <p:sp>
        <p:nvSpPr>
          <p:cNvPr id="65" name="Rectangle 106"/>
          <p:cNvSpPr>
            <a:spLocks/>
          </p:cNvSpPr>
          <p:nvPr/>
        </p:nvSpPr>
        <p:spPr bwMode="auto">
          <a:xfrm>
            <a:off x="8950935" y="8828476"/>
            <a:ext cx="174246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ea typeface="Helvetica Neue" charset="0"/>
                <a:cs typeface="Helvetica Neue" charset="0"/>
              </a:rPr>
              <a:t>H  </a:t>
            </a:r>
            <a:r>
              <a:rPr lang="en-US" sz="4400" b="0" dirty="0" smtClean="0"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 smtClean="0">
                <a:ea typeface="Helvetica Neue" charset="0"/>
                <a:cs typeface="Helvetica Neue" charset="0"/>
              </a:rPr>
              <a:t>  H </a:t>
            </a:r>
            <a:endParaRPr lang="en-US" sz="4400" b="0" dirty="0">
              <a:ea typeface="Helvetica Neue" charset="0"/>
              <a:cs typeface="Helvetica Neue" charset="0"/>
            </a:endParaRPr>
          </a:p>
        </p:txBody>
      </p:sp>
      <p:sp>
        <p:nvSpPr>
          <p:cNvPr id="66" name="Rectangle 106"/>
          <p:cNvSpPr>
            <a:spLocks/>
          </p:cNvSpPr>
          <p:nvPr/>
        </p:nvSpPr>
        <p:spPr bwMode="auto">
          <a:xfrm>
            <a:off x="2561772" y="8795658"/>
            <a:ext cx="78386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ea typeface="Helvetica Neue" charset="0"/>
                <a:cs typeface="Helvetica Neue" charset="0"/>
              </a:rPr>
              <a:t>H</a:t>
            </a:r>
            <a:r>
              <a:rPr lang="en-US" sz="4400" b="0" baseline="30000" dirty="0" smtClean="0">
                <a:ea typeface="Helvetica Neue" charset="0"/>
                <a:cs typeface="Helvetica Neue" charset="0"/>
              </a:rPr>
              <a:t>+</a:t>
            </a:r>
            <a:r>
              <a:rPr lang="en-US" sz="4400" b="0" dirty="0" smtClean="0">
                <a:ea typeface="Helvetica Neue" charset="0"/>
                <a:cs typeface="Helvetica Neue" charset="0"/>
              </a:rPr>
              <a:t> </a:t>
            </a:r>
            <a:endParaRPr lang="en-US" sz="4400" b="0" dirty="0">
              <a:ea typeface="Helvetica Neue" charset="0"/>
              <a:cs typeface="Helvetica Neue" charset="0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9032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smtClean="0"/>
              <a:t>g</a:t>
            </a:r>
            <a:r>
              <a:rPr lang="en-US" dirty="0" smtClean="0"/>
              <a:t> orbitals interact, while </a:t>
            </a:r>
            <a:r>
              <a:rPr lang="en-US" i="1" dirty="0" smtClean="0"/>
              <a:t>u</a:t>
            </a:r>
            <a:r>
              <a:rPr lang="en-US" dirty="0" smtClean="0"/>
              <a:t> orbital is nonbonding.</a:t>
            </a:r>
          </a:p>
          <a:p>
            <a:pPr eaLnBrk="1" hangingPunct="1"/>
            <a:endParaRPr lang="en-US" dirty="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5946892" y="6963759"/>
            <a:ext cx="3146308" cy="129282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69" name="Rectangle 80"/>
          <p:cNvSpPr>
            <a:spLocks/>
          </p:cNvSpPr>
          <p:nvPr/>
        </p:nvSpPr>
        <p:spPr bwMode="auto">
          <a:xfrm>
            <a:off x="9248773" y="7029645"/>
            <a:ext cx="3332843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2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3-center,               2-electron bond!</a:t>
            </a:r>
            <a:endParaRPr lang="en-US" sz="320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36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5" grpId="0" animBg="1"/>
      <p:bldP spid="16405" grpId="0" animBg="1"/>
      <p:bldP spid="16406" grpId="0" animBg="1"/>
      <p:bldP spid="16408" grpId="0"/>
      <p:bldP spid="16428" grpId="0" animBg="1"/>
      <p:bldP spid="16429" grpId="0" animBg="1"/>
      <p:bldP spid="16431" grpId="0"/>
      <p:bldP spid="16432" grpId="0"/>
      <p:bldP spid="16433" grpId="0"/>
      <p:bldP spid="16434" grpId="0"/>
      <p:bldP spid="16435" grpId="0"/>
      <p:bldP spid="16436" grpId="0"/>
      <p:bldP spid="62" grpId="0"/>
      <p:bldP spid="64" grpId="0"/>
      <p:bldP spid="65" grpId="0"/>
      <p:bldP spid="66" grpId="0"/>
      <p:bldP spid="6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995502"/>
            <a:ext cx="6508750" cy="44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7656286" y="5334000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040742" y="5402262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Linear FHF</a:t>
            </a:r>
            <a:r>
              <a:rPr lang="en-US" baseline="30000" dirty="0" smtClean="0"/>
              <a:t>-</a:t>
            </a:r>
            <a:r>
              <a:rPr lang="en-US" dirty="0" smtClean="0">
                <a:solidFill>
                  <a:srgbClr val="000000"/>
                </a:solidFill>
              </a:rPr>
              <a:t> by Inspection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r>
              <a:rPr lang="en-US" dirty="0" smtClean="0"/>
              <a:t>In building the group orbitals for FHF</a:t>
            </a:r>
            <a:r>
              <a:rPr lang="en-US" baseline="30000" dirty="0" smtClean="0"/>
              <a:t>-</a:t>
            </a:r>
            <a:r>
              <a:rPr lang="en-US" dirty="0" smtClean="0"/>
              <a:t>, we must consider the 2</a:t>
            </a:r>
            <a:r>
              <a:rPr lang="en-US" i="1" dirty="0" smtClean="0"/>
              <a:t>s</a:t>
            </a:r>
            <a:r>
              <a:rPr lang="en-US" dirty="0" smtClean="0"/>
              <a:t> and 2</a:t>
            </a:r>
            <a:r>
              <a:rPr lang="en-US" i="1" dirty="0" smtClean="0"/>
              <a:t>p</a:t>
            </a:r>
            <a:r>
              <a:rPr lang="en-US" dirty="0" smtClean="0"/>
              <a:t> orbitals of the two fluorines (8 AOs in total). Use point group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4140200" y="2827233"/>
            <a:ext cx="1066800" cy="368300"/>
          </a:xfrm>
          <a:prstGeom prst="rightArrow">
            <a:avLst>
              <a:gd name="adj1" fmla="val 60380"/>
              <a:gd name="adj2" fmla="val 103707"/>
            </a:avLst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9" name="Rectangle 106"/>
          <p:cNvSpPr>
            <a:spLocks/>
          </p:cNvSpPr>
          <p:nvPr/>
        </p:nvSpPr>
        <p:spPr bwMode="auto">
          <a:xfrm>
            <a:off x="1611917" y="2662133"/>
            <a:ext cx="172483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F–H–F</a:t>
            </a:r>
          </a:p>
        </p:txBody>
      </p:sp>
      <p:sp>
        <p:nvSpPr>
          <p:cNvPr id="11" name="Rectangle 106"/>
          <p:cNvSpPr>
            <a:spLocks/>
          </p:cNvSpPr>
          <p:nvPr/>
        </p:nvSpPr>
        <p:spPr bwMode="auto">
          <a:xfrm>
            <a:off x="6149286" y="2662133"/>
            <a:ext cx="389369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 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 F     +    H</a:t>
            </a:r>
            <a:r>
              <a:rPr lang="en-US" sz="4400" b="0" baseline="30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-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779523" y="2662133"/>
            <a:ext cx="22795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9169400" y="2662133"/>
            <a:ext cx="8317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7" name="Rectangle 80"/>
          <p:cNvSpPr>
            <a:spLocks/>
          </p:cNvSpPr>
          <p:nvPr/>
        </p:nvSpPr>
        <p:spPr bwMode="auto">
          <a:xfrm>
            <a:off x="52324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 of outer atoms</a:t>
            </a:r>
          </a:p>
        </p:txBody>
      </p:sp>
      <p:sp>
        <p:nvSpPr>
          <p:cNvPr id="18" name="Rectangle 80"/>
          <p:cNvSpPr>
            <a:spLocks/>
          </p:cNvSpPr>
          <p:nvPr/>
        </p:nvSpPr>
        <p:spPr bwMode="auto">
          <a:xfrm>
            <a:off x="82550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central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750" t="48667" r="32084" b="42000"/>
          <a:stretch/>
        </p:blipFill>
        <p:spPr>
          <a:xfrm>
            <a:off x="9232900" y="4267200"/>
            <a:ext cx="762000" cy="1066800"/>
          </a:xfrm>
          <a:prstGeom prst="rect">
            <a:avLst/>
          </a:prstGeom>
        </p:spPr>
      </p:pic>
      <p:sp>
        <p:nvSpPr>
          <p:cNvPr id="21" name="Rectangle 80"/>
          <p:cNvSpPr>
            <a:spLocks/>
          </p:cNvSpPr>
          <p:nvPr/>
        </p:nvSpPr>
        <p:spPr bwMode="auto">
          <a:xfrm>
            <a:off x="-172357" y="6564086"/>
            <a:ext cx="2133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orbitals</a:t>
            </a:r>
          </a:p>
        </p:txBody>
      </p:sp>
      <p:sp>
        <p:nvSpPr>
          <p:cNvPr id="24" name="Rectangle 80"/>
          <p:cNvSpPr>
            <a:spLocks/>
          </p:cNvSpPr>
          <p:nvPr/>
        </p:nvSpPr>
        <p:spPr bwMode="auto">
          <a:xfrm>
            <a:off x="8623300" y="41565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 rot="5400000" flipH="1">
            <a:off x="3246865" y="2661778"/>
            <a:ext cx="304800" cy="28373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Rectangle 15369"/>
          <p:cNvSpPr/>
          <p:nvPr/>
        </p:nvSpPr>
        <p:spPr>
          <a:xfrm>
            <a:off x="3452876" y="220980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a typeface="Helvetica Neue" charset="0"/>
                <a:cs typeface="Helvetica Neue" charset="0"/>
              </a:rPr>
              <a:t>-</a:t>
            </a:r>
            <a:endParaRPr lang="en-US" sz="3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48" y="3464412"/>
            <a:ext cx="2772637" cy="13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2329543" y="5344886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80"/>
          <p:cNvSpPr>
            <a:spLocks/>
          </p:cNvSpPr>
          <p:nvPr/>
        </p:nvSpPr>
        <p:spPr bwMode="auto">
          <a:xfrm>
            <a:off x="1574800" y="528449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8" name="Rectangle 80"/>
          <p:cNvSpPr>
            <a:spLocks/>
          </p:cNvSpPr>
          <p:nvPr/>
        </p:nvSpPr>
        <p:spPr bwMode="auto">
          <a:xfrm>
            <a:off x="6273800" y="53122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9" name="Rectangle 80"/>
          <p:cNvSpPr>
            <a:spLocks/>
          </p:cNvSpPr>
          <p:nvPr/>
        </p:nvSpPr>
        <p:spPr bwMode="auto">
          <a:xfrm>
            <a:off x="1573969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0" name="Rectangle 80"/>
          <p:cNvSpPr>
            <a:spLocks/>
          </p:cNvSpPr>
          <p:nvPr/>
        </p:nvSpPr>
        <p:spPr bwMode="auto">
          <a:xfrm>
            <a:off x="62738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" name="Rectangle 80"/>
          <p:cNvSpPr>
            <a:spLocks/>
          </p:cNvSpPr>
          <p:nvPr/>
        </p:nvSpPr>
        <p:spPr bwMode="auto">
          <a:xfrm>
            <a:off x="1534055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2" name="Rectangle 80"/>
          <p:cNvSpPr>
            <a:spLocks/>
          </p:cNvSpPr>
          <p:nvPr/>
        </p:nvSpPr>
        <p:spPr bwMode="auto">
          <a:xfrm>
            <a:off x="1534055" y="801188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3" name="Rectangle 80"/>
          <p:cNvSpPr>
            <a:spLocks/>
          </p:cNvSpPr>
          <p:nvPr/>
        </p:nvSpPr>
        <p:spPr bwMode="auto">
          <a:xfrm>
            <a:off x="6277428" y="80554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Rectangle 80"/>
          <p:cNvSpPr>
            <a:spLocks/>
          </p:cNvSpPr>
          <p:nvPr/>
        </p:nvSpPr>
        <p:spPr bwMode="auto">
          <a:xfrm>
            <a:off x="6273800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5" name="Rectangle 80"/>
          <p:cNvSpPr>
            <a:spLocks/>
          </p:cNvSpPr>
          <p:nvPr/>
        </p:nvSpPr>
        <p:spPr bwMode="auto">
          <a:xfrm>
            <a:off x="406400" y="5283453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x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6" name="Rectangle 80"/>
          <p:cNvSpPr>
            <a:spLocks/>
          </p:cNvSpPr>
          <p:nvPr/>
        </p:nvSpPr>
        <p:spPr bwMode="auto">
          <a:xfrm>
            <a:off x="3556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y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7" name="Rectangle 80"/>
          <p:cNvSpPr>
            <a:spLocks/>
          </p:cNvSpPr>
          <p:nvPr/>
        </p:nvSpPr>
        <p:spPr bwMode="auto">
          <a:xfrm>
            <a:off x="330200" y="71519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z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8" name="Rectangle 80"/>
          <p:cNvSpPr>
            <a:spLocks/>
          </p:cNvSpPr>
          <p:nvPr/>
        </p:nvSpPr>
        <p:spPr bwMode="auto">
          <a:xfrm>
            <a:off x="319314" y="802277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7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995502"/>
            <a:ext cx="6508750" cy="44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7656286" y="5334000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040742" y="5402262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Linear FHF</a:t>
            </a:r>
            <a:r>
              <a:rPr lang="en-US" baseline="30000" dirty="0" smtClean="0"/>
              <a:t>-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r>
              <a:rPr lang="en-US" dirty="0" smtClean="0"/>
              <a:t>In building the group orbitals for FHF</a:t>
            </a:r>
            <a:r>
              <a:rPr lang="en-US" baseline="30000" dirty="0" smtClean="0"/>
              <a:t>-</a:t>
            </a:r>
            <a:r>
              <a:rPr lang="en-US" dirty="0" smtClean="0"/>
              <a:t>, we must consider the 2</a:t>
            </a:r>
            <a:r>
              <a:rPr lang="en-US" i="1" dirty="0" smtClean="0"/>
              <a:t>s</a:t>
            </a:r>
            <a:r>
              <a:rPr lang="en-US" dirty="0" smtClean="0"/>
              <a:t> and 2</a:t>
            </a:r>
            <a:r>
              <a:rPr lang="en-US" i="1" dirty="0" smtClean="0"/>
              <a:t>p</a:t>
            </a:r>
            <a:r>
              <a:rPr lang="en-US" dirty="0" smtClean="0"/>
              <a:t> orbitals of the two fluorines (8 AOs in total). Use point group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4140200" y="2827233"/>
            <a:ext cx="1066800" cy="368300"/>
          </a:xfrm>
          <a:prstGeom prst="rightArrow">
            <a:avLst>
              <a:gd name="adj1" fmla="val 60380"/>
              <a:gd name="adj2" fmla="val 103707"/>
            </a:avLst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9" name="Rectangle 106"/>
          <p:cNvSpPr>
            <a:spLocks/>
          </p:cNvSpPr>
          <p:nvPr/>
        </p:nvSpPr>
        <p:spPr bwMode="auto">
          <a:xfrm>
            <a:off x="1611917" y="2662133"/>
            <a:ext cx="172483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F–H–F</a:t>
            </a:r>
          </a:p>
        </p:txBody>
      </p:sp>
      <p:sp>
        <p:nvSpPr>
          <p:cNvPr id="11" name="Rectangle 106"/>
          <p:cNvSpPr>
            <a:spLocks/>
          </p:cNvSpPr>
          <p:nvPr/>
        </p:nvSpPr>
        <p:spPr bwMode="auto">
          <a:xfrm>
            <a:off x="6149286" y="2662133"/>
            <a:ext cx="389369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F 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 F     +    H</a:t>
            </a:r>
            <a:r>
              <a:rPr lang="en-US" sz="4400" b="0" baseline="30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-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779523" y="2662133"/>
            <a:ext cx="22795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9169400" y="2662133"/>
            <a:ext cx="8317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7" name="Rectangle 80"/>
          <p:cNvSpPr>
            <a:spLocks/>
          </p:cNvSpPr>
          <p:nvPr/>
        </p:nvSpPr>
        <p:spPr bwMode="auto">
          <a:xfrm>
            <a:off x="52324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 of outer atoms</a:t>
            </a:r>
          </a:p>
        </p:txBody>
      </p:sp>
      <p:sp>
        <p:nvSpPr>
          <p:cNvPr id="18" name="Rectangle 80"/>
          <p:cNvSpPr>
            <a:spLocks/>
          </p:cNvSpPr>
          <p:nvPr/>
        </p:nvSpPr>
        <p:spPr bwMode="auto">
          <a:xfrm>
            <a:off x="82550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central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750" t="48667" r="32084" b="42000"/>
          <a:stretch/>
        </p:blipFill>
        <p:spPr>
          <a:xfrm>
            <a:off x="9232900" y="4267200"/>
            <a:ext cx="762000" cy="1066800"/>
          </a:xfrm>
          <a:prstGeom prst="rect">
            <a:avLst/>
          </a:prstGeom>
        </p:spPr>
      </p:pic>
      <p:sp>
        <p:nvSpPr>
          <p:cNvPr id="21" name="Rectangle 80"/>
          <p:cNvSpPr>
            <a:spLocks/>
          </p:cNvSpPr>
          <p:nvPr/>
        </p:nvSpPr>
        <p:spPr bwMode="auto">
          <a:xfrm>
            <a:off x="-172357" y="6564086"/>
            <a:ext cx="2133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orbitals</a:t>
            </a:r>
          </a:p>
        </p:txBody>
      </p:sp>
      <p:sp>
        <p:nvSpPr>
          <p:cNvPr id="24" name="Rectangle 80"/>
          <p:cNvSpPr>
            <a:spLocks/>
          </p:cNvSpPr>
          <p:nvPr/>
        </p:nvSpPr>
        <p:spPr bwMode="auto">
          <a:xfrm>
            <a:off x="8623300" y="41565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 rot="5400000" flipH="1">
            <a:off x="3246865" y="2661778"/>
            <a:ext cx="304800" cy="28373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Rectangle 15369"/>
          <p:cNvSpPr/>
          <p:nvPr/>
        </p:nvSpPr>
        <p:spPr>
          <a:xfrm>
            <a:off x="3452876" y="220980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ea typeface="Helvetica Neue" charset="0"/>
                <a:cs typeface="Helvetica Neue" charset="0"/>
              </a:rPr>
              <a:t>-</a:t>
            </a:r>
            <a:endParaRPr lang="en-US" sz="3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48" y="3464412"/>
            <a:ext cx="2772637" cy="13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2329543" y="5344886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80"/>
          <p:cNvSpPr>
            <a:spLocks/>
          </p:cNvSpPr>
          <p:nvPr/>
        </p:nvSpPr>
        <p:spPr bwMode="auto">
          <a:xfrm>
            <a:off x="1574800" y="528449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8" name="Rectangle 80"/>
          <p:cNvSpPr>
            <a:spLocks/>
          </p:cNvSpPr>
          <p:nvPr/>
        </p:nvSpPr>
        <p:spPr bwMode="auto">
          <a:xfrm>
            <a:off x="6273800" y="53122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9" name="Rectangle 80"/>
          <p:cNvSpPr>
            <a:spLocks/>
          </p:cNvSpPr>
          <p:nvPr/>
        </p:nvSpPr>
        <p:spPr bwMode="auto">
          <a:xfrm>
            <a:off x="1573969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0" name="Rectangle 80"/>
          <p:cNvSpPr>
            <a:spLocks/>
          </p:cNvSpPr>
          <p:nvPr/>
        </p:nvSpPr>
        <p:spPr bwMode="auto">
          <a:xfrm>
            <a:off x="62738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" name="Rectangle 80"/>
          <p:cNvSpPr>
            <a:spLocks/>
          </p:cNvSpPr>
          <p:nvPr/>
        </p:nvSpPr>
        <p:spPr bwMode="auto">
          <a:xfrm>
            <a:off x="1534055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2" name="Rectangle 80"/>
          <p:cNvSpPr>
            <a:spLocks/>
          </p:cNvSpPr>
          <p:nvPr/>
        </p:nvSpPr>
        <p:spPr bwMode="auto">
          <a:xfrm>
            <a:off x="1534055" y="801188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3" name="Rectangle 80"/>
          <p:cNvSpPr>
            <a:spLocks/>
          </p:cNvSpPr>
          <p:nvPr/>
        </p:nvSpPr>
        <p:spPr bwMode="auto">
          <a:xfrm>
            <a:off x="6277428" y="80554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Rectangle 80"/>
          <p:cNvSpPr>
            <a:spLocks/>
          </p:cNvSpPr>
          <p:nvPr/>
        </p:nvSpPr>
        <p:spPr bwMode="auto">
          <a:xfrm>
            <a:off x="6273800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5" name="Rectangle 80"/>
          <p:cNvSpPr>
            <a:spLocks/>
          </p:cNvSpPr>
          <p:nvPr/>
        </p:nvSpPr>
        <p:spPr bwMode="auto">
          <a:xfrm>
            <a:off x="406400" y="5283453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x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6" name="Rectangle 80"/>
          <p:cNvSpPr>
            <a:spLocks/>
          </p:cNvSpPr>
          <p:nvPr/>
        </p:nvSpPr>
        <p:spPr bwMode="auto">
          <a:xfrm>
            <a:off x="3556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y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7" name="Rectangle 80"/>
          <p:cNvSpPr>
            <a:spLocks/>
          </p:cNvSpPr>
          <p:nvPr/>
        </p:nvSpPr>
        <p:spPr bwMode="auto">
          <a:xfrm>
            <a:off x="330200" y="71519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z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8" name="Rectangle 80"/>
          <p:cNvSpPr>
            <a:spLocks/>
          </p:cNvSpPr>
          <p:nvPr/>
        </p:nvSpPr>
        <p:spPr bwMode="auto">
          <a:xfrm>
            <a:off x="319314" y="802277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b="0" i="1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  <a:endParaRPr lang="en-US" sz="36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2" y="1999762"/>
            <a:ext cx="85471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5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995502"/>
            <a:ext cx="6508750" cy="446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7656286" y="5334000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040742" y="5402262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Linear FHF</a:t>
            </a:r>
            <a:r>
              <a:rPr lang="en-US" baseline="30000" dirty="0" smtClean="0"/>
              <a:t>-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r>
              <a:rPr lang="en-US" dirty="0" smtClean="0"/>
              <a:t>In building the group orbitals for FHF</a:t>
            </a:r>
            <a:r>
              <a:rPr lang="en-US" baseline="30000" dirty="0" smtClean="0"/>
              <a:t>-</a:t>
            </a:r>
            <a:r>
              <a:rPr lang="en-US" dirty="0" smtClean="0"/>
              <a:t>, we must consider the 2</a:t>
            </a:r>
            <a:r>
              <a:rPr lang="en-US" i="1" dirty="0" smtClean="0"/>
              <a:t>s</a:t>
            </a:r>
            <a:r>
              <a:rPr lang="en-US" dirty="0" smtClean="0"/>
              <a:t> and 2</a:t>
            </a:r>
            <a:r>
              <a:rPr lang="en-US" i="1" dirty="0" smtClean="0"/>
              <a:t>p</a:t>
            </a:r>
            <a:r>
              <a:rPr lang="en-US" dirty="0" smtClean="0"/>
              <a:t> orbitals of the two fluorines (8 AOs in total). Use point group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i="1" baseline="-25000" dirty="0" smtClean="0"/>
              <a:t>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4140200" y="2827233"/>
            <a:ext cx="1066800" cy="368300"/>
          </a:xfrm>
          <a:prstGeom prst="rightArrow">
            <a:avLst>
              <a:gd name="adj1" fmla="val 60380"/>
              <a:gd name="adj2" fmla="val 103707"/>
            </a:avLst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  <p:sp>
        <p:nvSpPr>
          <p:cNvPr id="9" name="Rectangle 106"/>
          <p:cNvSpPr>
            <a:spLocks/>
          </p:cNvSpPr>
          <p:nvPr/>
        </p:nvSpPr>
        <p:spPr bwMode="auto">
          <a:xfrm>
            <a:off x="1611917" y="2662133"/>
            <a:ext cx="172483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F–H–F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1" name="Rectangle 106"/>
          <p:cNvSpPr>
            <a:spLocks/>
          </p:cNvSpPr>
          <p:nvPr/>
        </p:nvSpPr>
        <p:spPr bwMode="auto">
          <a:xfrm>
            <a:off x="6149286" y="2662133"/>
            <a:ext cx="3893695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  </a:t>
            </a:r>
            <a:r>
              <a:rPr lang="en-US" sz="4400" b="0" dirty="0">
                <a:solidFill>
                  <a:srgbClr val="000000"/>
                </a:solidFill>
                <a:latin typeface="Calibri" panose="020F0502020204030204" pitchFamily="34" charset="0"/>
                <a:ea typeface="Helvetica Neue" charset="0"/>
                <a:cs typeface="Helvetica Neue" charset="0"/>
              </a:rPr>
              <a:t>·</a:t>
            </a:r>
            <a:r>
              <a:rPr lang="en-US" sz="4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F     +    H</a:t>
            </a:r>
            <a:r>
              <a:rPr lang="en-US" sz="4400" b="0" baseline="300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-</a:t>
            </a: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 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779523" y="2662133"/>
            <a:ext cx="22795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9169400" y="2662133"/>
            <a:ext cx="831733" cy="6771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17" name="Rectangle 80"/>
          <p:cNvSpPr>
            <a:spLocks/>
          </p:cNvSpPr>
          <p:nvPr/>
        </p:nvSpPr>
        <p:spPr bwMode="auto">
          <a:xfrm>
            <a:off x="52324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 of outer atoms</a:t>
            </a:r>
          </a:p>
        </p:txBody>
      </p:sp>
      <p:sp>
        <p:nvSpPr>
          <p:cNvPr id="18" name="Rectangle 80"/>
          <p:cNvSpPr>
            <a:spLocks/>
          </p:cNvSpPr>
          <p:nvPr/>
        </p:nvSpPr>
        <p:spPr bwMode="auto">
          <a:xfrm>
            <a:off x="8255000" y="30222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central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750" t="48667" r="32084" b="42000"/>
          <a:stretch/>
        </p:blipFill>
        <p:spPr>
          <a:xfrm>
            <a:off x="9232900" y="4267200"/>
            <a:ext cx="762000" cy="1066800"/>
          </a:xfrm>
          <a:prstGeom prst="rect">
            <a:avLst/>
          </a:prstGeom>
        </p:spPr>
      </p:pic>
      <p:sp>
        <p:nvSpPr>
          <p:cNvPr id="21" name="Rectangle 80"/>
          <p:cNvSpPr>
            <a:spLocks/>
          </p:cNvSpPr>
          <p:nvPr/>
        </p:nvSpPr>
        <p:spPr bwMode="auto">
          <a:xfrm>
            <a:off x="-172357" y="6564086"/>
            <a:ext cx="2133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group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orbitals</a:t>
            </a:r>
          </a:p>
        </p:txBody>
      </p:sp>
      <p:sp>
        <p:nvSpPr>
          <p:cNvPr id="24" name="Rectangle 80"/>
          <p:cNvSpPr>
            <a:spLocks/>
          </p:cNvSpPr>
          <p:nvPr/>
        </p:nvSpPr>
        <p:spPr bwMode="auto">
          <a:xfrm>
            <a:off x="8623300" y="41565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cxnSp>
        <p:nvCxnSpPr>
          <p:cNvPr id="6" name="Elbow Connector 5"/>
          <p:cNvCxnSpPr/>
          <p:nvPr/>
        </p:nvCxnSpPr>
        <p:spPr bwMode="auto">
          <a:xfrm rot="5400000" flipH="1">
            <a:off x="3246865" y="2661778"/>
            <a:ext cx="304800" cy="283735"/>
          </a:xfrm>
          <a:prstGeom prst="bentConnector3">
            <a:avLst>
              <a:gd name="adj1" fmla="val 10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70" name="Rectangle 15369"/>
          <p:cNvSpPr/>
          <p:nvPr/>
        </p:nvSpPr>
        <p:spPr>
          <a:xfrm>
            <a:off x="3452876" y="2209800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a typeface="Helvetica Neue" charset="0"/>
                <a:cs typeface="Helvetica Neue" charset="0"/>
              </a:rPr>
              <a:t>-</a:t>
            </a:r>
            <a:endParaRPr lang="en-US" sz="3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48" y="3464412"/>
            <a:ext cx="2772637" cy="13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2329543" y="5344886"/>
            <a:ext cx="6096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80"/>
          <p:cNvSpPr>
            <a:spLocks/>
          </p:cNvSpPr>
          <p:nvPr/>
        </p:nvSpPr>
        <p:spPr bwMode="auto">
          <a:xfrm>
            <a:off x="1574800" y="528449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8" name="Rectangle 80"/>
          <p:cNvSpPr>
            <a:spLocks/>
          </p:cNvSpPr>
          <p:nvPr/>
        </p:nvSpPr>
        <p:spPr bwMode="auto">
          <a:xfrm>
            <a:off x="6273800" y="53122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9" name="Rectangle 80"/>
          <p:cNvSpPr>
            <a:spLocks/>
          </p:cNvSpPr>
          <p:nvPr/>
        </p:nvSpPr>
        <p:spPr bwMode="auto">
          <a:xfrm>
            <a:off x="1573969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0" name="Rectangle 80"/>
          <p:cNvSpPr>
            <a:spLocks/>
          </p:cNvSpPr>
          <p:nvPr/>
        </p:nvSpPr>
        <p:spPr bwMode="auto">
          <a:xfrm>
            <a:off x="62738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3g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" name="Rectangle 80"/>
          <p:cNvSpPr>
            <a:spLocks/>
          </p:cNvSpPr>
          <p:nvPr/>
        </p:nvSpPr>
        <p:spPr bwMode="auto">
          <a:xfrm>
            <a:off x="1534055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2" name="Rectangle 80"/>
          <p:cNvSpPr>
            <a:spLocks/>
          </p:cNvSpPr>
          <p:nvPr/>
        </p:nvSpPr>
        <p:spPr bwMode="auto">
          <a:xfrm>
            <a:off x="1534055" y="801188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g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3" name="Rectangle 80"/>
          <p:cNvSpPr>
            <a:spLocks/>
          </p:cNvSpPr>
          <p:nvPr/>
        </p:nvSpPr>
        <p:spPr bwMode="auto">
          <a:xfrm>
            <a:off x="6277428" y="805542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4" name="Rectangle 80"/>
          <p:cNvSpPr>
            <a:spLocks/>
          </p:cNvSpPr>
          <p:nvPr/>
        </p:nvSpPr>
        <p:spPr bwMode="auto">
          <a:xfrm>
            <a:off x="6273800" y="7162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B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1u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5" name="Rectangle 80"/>
          <p:cNvSpPr>
            <a:spLocks/>
          </p:cNvSpPr>
          <p:nvPr/>
        </p:nvSpPr>
        <p:spPr bwMode="auto">
          <a:xfrm>
            <a:off x="406400" y="5283453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x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36" name="Rectangle 80"/>
          <p:cNvSpPr>
            <a:spLocks/>
          </p:cNvSpPr>
          <p:nvPr/>
        </p:nvSpPr>
        <p:spPr bwMode="auto">
          <a:xfrm>
            <a:off x="355600" y="62484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>
                <a:ea typeface="Helvetica Neue" charset="0"/>
                <a:cs typeface="Helvetica Neue" charset="0"/>
              </a:rPr>
              <a:t>y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37" name="Rectangle 80"/>
          <p:cNvSpPr>
            <a:spLocks/>
          </p:cNvSpPr>
          <p:nvPr/>
        </p:nvSpPr>
        <p:spPr bwMode="auto">
          <a:xfrm>
            <a:off x="330200" y="7151914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p</a:t>
            </a:r>
            <a:r>
              <a:rPr lang="en-US" sz="3600" b="0" i="1" baseline="-25000" dirty="0" smtClean="0">
                <a:ea typeface="Helvetica Neue" charset="0"/>
                <a:cs typeface="Helvetica Neue" charset="0"/>
              </a:rPr>
              <a:t>z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38" name="Rectangle 80"/>
          <p:cNvSpPr>
            <a:spLocks/>
          </p:cNvSpPr>
          <p:nvPr/>
        </p:nvSpPr>
        <p:spPr bwMode="auto">
          <a:xfrm>
            <a:off x="319314" y="8022772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b="0" dirty="0" smtClean="0">
                <a:ea typeface="Helvetica Neue" charset="0"/>
                <a:cs typeface="Helvetica Neue" charset="0"/>
              </a:rPr>
              <a:t>2</a:t>
            </a:r>
            <a:r>
              <a:rPr lang="en-US" sz="3600" b="0" i="1" dirty="0" smtClean="0">
                <a:ea typeface="Helvetica Neue" charset="0"/>
                <a:cs typeface="Helvetica Neue" charset="0"/>
              </a:rPr>
              <a:t>s</a:t>
            </a:r>
            <a:endParaRPr lang="en-US" sz="3600" b="0" dirty="0">
              <a:ea typeface="Helvetica Neue" charset="0"/>
              <a:cs typeface="Helvetica Neue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8879038" y="6290128"/>
            <a:ext cx="3871762" cy="302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The central atom has proper symmetry to interact only with group orbitals 1 and 3.</a:t>
            </a:r>
          </a:p>
          <a:p>
            <a:pPr eaLnBrk="1" hangingPunct="1"/>
            <a:endParaRPr lang="en-US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2841802" y="7391400"/>
            <a:ext cx="2540353" cy="180090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43" name="Rounded Rectangle 42"/>
          <p:cNvSpPr/>
          <p:nvPr/>
        </p:nvSpPr>
        <p:spPr bwMode="auto">
          <a:xfrm>
            <a:off x="9060545" y="4092145"/>
            <a:ext cx="1632856" cy="128358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4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Relative AO Energies for MO Diagrams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 2s orbital is very deep in energy and will be essentially nonbonding.</a:t>
            </a:r>
          </a:p>
        </p:txBody>
      </p:sp>
      <p:graphicFrame>
        <p:nvGraphicFramePr>
          <p:cNvPr id="95236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0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95238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95239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95240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95241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5242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5243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5244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5245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5246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5247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95248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95249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95250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95251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95252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95253" name="Rectangle 20"/>
          <p:cNvSpPr>
            <a:spLocks/>
          </p:cNvSpPr>
          <p:nvPr/>
        </p:nvSpPr>
        <p:spPr bwMode="auto">
          <a:xfrm>
            <a:off x="7526018" y="3028434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  <a:endParaRPr lang="en-US" sz="2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5254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95255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5256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5257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58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59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5260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5261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95262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95263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64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5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95266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 b="0" dirty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95267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400" i="1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8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i="1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69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i="1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95270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i="1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95271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i="1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1511300" y="3695700"/>
            <a:ext cx="1787525" cy="647700"/>
            <a:chOff x="0" y="0"/>
            <a:chExt cx="1126" cy="408"/>
          </a:xfrm>
        </p:grpSpPr>
        <p:sp>
          <p:nvSpPr>
            <p:cNvPr id="95279" name="AutoShape 39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80" name="Rectangle 40"/>
            <p:cNvSpPr>
              <a:spLocks/>
            </p:cNvSpPr>
            <p:nvPr/>
          </p:nvSpPr>
          <p:spPr bwMode="auto">
            <a:xfrm>
              <a:off x="489" y="7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–13.6 eV</a:t>
              </a:r>
            </a:p>
          </p:txBody>
        </p:sp>
      </p:grp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6477000" y="4292600"/>
            <a:ext cx="1824038" cy="647700"/>
            <a:chOff x="0" y="0"/>
            <a:chExt cx="1149" cy="408"/>
          </a:xfrm>
        </p:grpSpPr>
        <p:sp>
          <p:nvSpPr>
            <p:cNvPr id="95277" name="AutoShape 42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78" name="Rectangle 43"/>
            <p:cNvSpPr>
              <a:spLocks/>
            </p:cNvSpPr>
            <p:nvPr/>
          </p:nvSpPr>
          <p:spPr bwMode="auto">
            <a:xfrm>
              <a:off x="512" y="56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–18.6 eV</a:t>
              </a:r>
            </a:p>
          </p:txBody>
        </p:sp>
      </p:grpSp>
      <p:grpSp>
        <p:nvGrpSpPr>
          <p:cNvPr id="23599" name="Group 47"/>
          <p:cNvGrpSpPr>
            <a:grpSpLocks/>
          </p:cNvGrpSpPr>
          <p:nvPr/>
        </p:nvGrpSpPr>
        <p:grpSpPr bwMode="auto">
          <a:xfrm>
            <a:off x="6261100" y="7073900"/>
            <a:ext cx="1798638" cy="647700"/>
            <a:chOff x="0" y="0"/>
            <a:chExt cx="1133" cy="408"/>
          </a:xfrm>
        </p:grpSpPr>
        <p:sp>
          <p:nvSpPr>
            <p:cNvPr id="95275" name="AutoShape 45"/>
            <p:cNvSpPr>
              <a:spLocks/>
            </p:cNvSpPr>
            <p:nvPr/>
          </p:nvSpPr>
          <p:spPr bwMode="auto">
            <a:xfrm>
              <a:off x="0" y="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1pPr>
              <a:lvl2pPr marL="742950" indent="-28575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1430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6002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057400" indent="-228600"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95276" name="Rectangle 46"/>
            <p:cNvSpPr>
              <a:spLocks/>
            </p:cNvSpPr>
            <p:nvPr/>
          </p:nvSpPr>
          <p:spPr bwMode="auto">
            <a:xfrm>
              <a:off x="496" y="88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3600"/>
                </a:spcBef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6" charset="0"/>
                  <a:cs typeface="ヒラギノ角ゴ ProN W6" charset="0"/>
                  <a:sym typeface="Helvetica Neue" charset="0"/>
                </a:defRPr>
              </a:lvl1pPr>
              <a:lvl2pPr marL="58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3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2pPr>
              <a:lvl3pPr marL="121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4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3pPr>
              <a:lvl4pPr marL="1854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sz="2000"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4pPr>
              <a:lvl5pPr marL="2489200" indent="-317500">
                <a:spcBef>
                  <a:spcPts val="1200"/>
                </a:spcBef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5pPr>
              <a:lvl6pPr marL="29464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6pPr>
              <a:lvl7pPr marL="34036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7pPr>
              <a:lvl8pPr marL="38608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8pPr>
              <a:lvl9pPr marL="4318000" indent="-317500" eaLnBrk="0" fontAlgn="base" hangingPunct="0">
                <a:spcBef>
                  <a:spcPts val="1200"/>
                </a:spcBef>
                <a:spcAft>
                  <a:spcPct val="0"/>
                </a:spcAft>
                <a:buClr>
                  <a:srgbClr val="000000"/>
                </a:buClr>
                <a:buSzPct val="75000"/>
                <a:buFont typeface="Helvetica Neue" charset="0"/>
                <a:buChar char="•"/>
                <a:defRPr b="1">
                  <a:solidFill>
                    <a:schemeClr val="tx1"/>
                  </a:solidFill>
                  <a:latin typeface="Helvetica Neue" charset="0"/>
                  <a:ea typeface="ヒラギノ角ゴ ProN W3" charset="0"/>
                  <a:cs typeface="ヒラギノ角ゴ ProN W3" charset="0"/>
                  <a:sym typeface="Helvetica Neue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180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–40.2 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14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Linear FHF</a:t>
            </a:r>
            <a:r>
              <a:rPr lang="en-US" baseline="30000" dirty="0" smtClean="0"/>
              <a:t>-</a:t>
            </a:r>
            <a:endParaRPr lang="en-US" baseline="320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1155700"/>
          </a:xfrm>
          <a:ln/>
        </p:spPr>
        <p:txBody>
          <a:bodyPr/>
          <a:lstStyle/>
          <a:p>
            <a:r>
              <a:rPr lang="en-US" dirty="0" smtClean="0"/>
              <a:t>F 2</a:t>
            </a:r>
            <a:r>
              <a:rPr lang="en-US" i="1" dirty="0" smtClean="0"/>
              <a:t>s</a:t>
            </a:r>
            <a:r>
              <a:rPr lang="en-US" dirty="0" smtClean="0"/>
              <a:t> orbitals are too deep in energy to interact, leaving an interaction (</a:t>
            </a:r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r>
              <a:rPr lang="en-US" dirty="0" smtClean="0"/>
              <a:t> only with group orbital 3. Some </a:t>
            </a:r>
            <a:r>
              <a:rPr lang="en-US" i="1" dirty="0" smtClean="0"/>
              <a:t>sp</a:t>
            </a:r>
            <a:r>
              <a:rPr lang="en-US" dirty="0"/>
              <a:t> </a:t>
            </a:r>
            <a:r>
              <a:rPr lang="en-US" dirty="0" smtClean="0"/>
              <a:t>mixing occurs between </a:t>
            </a:r>
            <a:r>
              <a:rPr lang="en-US" i="1" dirty="0" smtClean="0"/>
              <a:t>a</a:t>
            </a:r>
            <a:r>
              <a:rPr lang="en-US" i="1" baseline="-25000" dirty="0" smtClean="0"/>
              <a:t>g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i="1" baseline="-25000" dirty="0" smtClean="0"/>
              <a:t>u</a:t>
            </a:r>
            <a:r>
              <a:rPr lang="en-US" dirty="0" smtClean="0"/>
              <a:t> MOs.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67" t="8001" r="20000" b="5333"/>
          <a:stretch/>
        </p:blipFill>
        <p:spPr>
          <a:xfrm>
            <a:off x="3302000" y="2021114"/>
            <a:ext cx="6318739" cy="7467600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290849" y="2018991"/>
            <a:ext cx="1600200" cy="174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90634"/>
          <a:stretch/>
        </p:blipFill>
        <p:spPr bwMode="auto">
          <a:xfrm>
            <a:off x="3310672" y="5150004"/>
            <a:ext cx="1743927" cy="429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833" t="30225" r="34167" b="41690"/>
          <a:stretch/>
        </p:blipFill>
        <p:spPr>
          <a:xfrm>
            <a:off x="6959600" y="1905000"/>
            <a:ext cx="1371600" cy="1203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250" t="56667" r="28334" b="5888"/>
          <a:stretch/>
        </p:blipFill>
        <p:spPr>
          <a:xfrm>
            <a:off x="4174210" y="8001000"/>
            <a:ext cx="1544418" cy="14220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750" t="30906" r="30417" b="32555"/>
          <a:stretch/>
        </p:blipFill>
        <p:spPr>
          <a:xfrm>
            <a:off x="1896636" y="5212575"/>
            <a:ext cx="2285999" cy="16931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42489" t="71416" r="30418" b="14539"/>
          <a:stretch/>
        </p:blipFill>
        <p:spPr>
          <a:xfrm>
            <a:off x="4202459" y="6454238"/>
            <a:ext cx="2008774" cy="6507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42861" t="18530" r="33500" b="69013"/>
          <a:stretch/>
        </p:blipFill>
        <p:spPr>
          <a:xfrm>
            <a:off x="5664200" y="4887951"/>
            <a:ext cx="1752600" cy="5772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189461" y="6410694"/>
            <a:ext cx="748367" cy="6507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77202" y="8892356"/>
            <a:ext cx="748367" cy="32784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56" name="Rectangle 106"/>
          <p:cNvSpPr>
            <a:spLocks/>
          </p:cNvSpPr>
          <p:nvPr/>
        </p:nvSpPr>
        <p:spPr bwMode="auto">
          <a:xfrm>
            <a:off x="7318027" y="6874193"/>
            <a:ext cx="1067601" cy="4616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FF0000"/>
                </a:solidFill>
                <a:ea typeface="Helvetica Neue" charset="0"/>
                <a:cs typeface="Helvetica Neue" charset="0"/>
              </a:rPr>
              <a:t> bond </a:t>
            </a:r>
            <a:endParaRPr lang="en-US" b="0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57" name="Rectangle 106"/>
          <p:cNvSpPr>
            <a:spLocks/>
          </p:cNvSpPr>
          <p:nvPr/>
        </p:nvSpPr>
        <p:spPr bwMode="auto">
          <a:xfrm>
            <a:off x="6959600" y="7757889"/>
            <a:ext cx="2904642" cy="46166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FF0000"/>
                </a:solidFill>
                <a:ea typeface="Helvetica Neue" charset="0"/>
                <a:cs typeface="Helvetica Neue" charset="0"/>
              </a:rPr>
              <a:t> very weak bond </a:t>
            </a:r>
            <a:endParaRPr lang="en-US" b="0" dirty="0">
              <a:solidFill>
                <a:srgbClr val="FF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0" name="Line 108"/>
          <p:cNvSpPr>
            <a:spLocks noChangeShapeType="1"/>
          </p:cNvSpPr>
          <p:nvPr/>
        </p:nvSpPr>
        <p:spPr bwMode="auto">
          <a:xfrm flipH="1" flipV="1">
            <a:off x="6919950" y="6804486"/>
            <a:ext cx="399143" cy="139414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" name="Line 108"/>
          <p:cNvSpPr>
            <a:spLocks noChangeShapeType="1"/>
          </p:cNvSpPr>
          <p:nvPr/>
        </p:nvSpPr>
        <p:spPr bwMode="auto">
          <a:xfrm flipH="1">
            <a:off x="6926940" y="8219554"/>
            <a:ext cx="609601" cy="705459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2" name="Rounded Rectangle 61"/>
          <p:cNvSpPr/>
          <p:nvPr/>
        </p:nvSpPr>
        <p:spPr bwMode="auto">
          <a:xfrm>
            <a:off x="5972862" y="5474276"/>
            <a:ext cx="1215338" cy="774123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230104" y="8599714"/>
            <a:ext cx="667079" cy="28175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64" name="Rectangle 106"/>
          <p:cNvSpPr>
            <a:spLocks/>
          </p:cNvSpPr>
          <p:nvPr/>
        </p:nvSpPr>
        <p:spPr bwMode="auto">
          <a:xfrm>
            <a:off x="5845715" y="7851533"/>
            <a:ext cx="641202" cy="46166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 nb </a:t>
            </a:r>
            <a:endParaRPr lang="en-US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5" name="Rectangle 106"/>
          <p:cNvSpPr>
            <a:spLocks/>
          </p:cNvSpPr>
          <p:nvPr/>
        </p:nvSpPr>
        <p:spPr bwMode="auto">
          <a:xfrm>
            <a:off x="7721600" y="4669601"/>
            <a:ext cx="2218556" cy="46166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 nonbonding </a:t>
            </a:r>
            <a:endParaRPr lang="en-US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6" name="Line 108"/>
          <p:cNvSpPr>
            <a:spLocks noChangeShapeType="1"/>
          </p:cNvSpPr>
          <p:nvPr/>
        </p:nvSpPr>
        <p:spPr bwMode="auto">
          <a:xfrm flipH="1" flipV="1">
            <a:off x="6177201" y="8321137"/>
            <a:ext cx="148503" cy="289463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" name="Line 108"/>
          <p:cNvSpPr>
            <a:spLocks noChangeShapeType="1"/>
          </p:cNvSpPr>
          <p:nvPr/>
        </p:nvSpPr>
        <p:spPr bwMode="auto">
          <a:xfrm flipV="1">
            <a:off x="7199350" y="5122502"/>
            <a:ext cx="674649" cy="638271"/>
          </a:xfrm>
          <a:prstGeom prst="line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8" name="Rectangle 106"/>
          <p:cNvSpPr>
            <a:spLocks/>
          </p:cNvSpPr>
          <p:nvPr/>
        </p:nvSpPr>
        <p:spPr bwMode="auto">
          <a:xfrm>
            <a:off x="10312400" y="6465932"/>
            <a:ext cx="1724831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:F:H:F: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69" name="Rectangle 106"/>
          <p:cNvSpPr>
            <a:spLocks/>
          </p:cNvSpPr>
          <p:nvPr/>
        </p:nvSpPr>
        <p:spPr bwMode="auto">
          <a:xfrm rot="16200000">
            <a:off x="11587472" y="6152106"/>
            <a:ext cx="157094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: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0" name="Rectangle 106"/>
          <p:cNvSpPr>
            <a:spLocks/>
          </p:cNvSpPr>
          <p:nvPr/>
        </p:nvSpPr>
        <p:spPr bwMode="auto">
          <a:xfrm rot="16200000">
            <a:off x="11563007" y="6787372"/>
            <a:ext cx="157094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: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1" name="Rectangle 106"/>
          <p:cNvSpPr>
            <a:spLocks/>
          </p:cNvSpPr>
          <p:nvPr/>
        </p:nvSpPr>
        <p:spPr bwMode="auto">
          <a:xfrm rot="16200000">
            <a:off x="10496207" y="6830914"/>
            <a:ext cx="157094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: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2" name="Rectangle 106"/>
          <p:cNvSpPr>
            <a:spLocks/>
          </p:cNvSpPr>
          <p:nvPr/>
        </p:nvSpPr>
        <p:spPr bwMode="auto">
          <a:xfrm rot="16200000">
            <a:off x="10496207" y="6145114"/>
            <a:ext cx="157094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400" b="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:</a:t>
            </a:r>
            <a:endParaRPr lang="en-US" sz="4400" b="0" dirty="0">
              <a:solidFill>
                <a:srgbClr val="00000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10083800" y="7737928"/>
            <a:ext cx="2616401" cy="11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 smtClean="0"/>
              <a:t>MO: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&lt;2 </a:t>
            </a:r>
            <a:r>
              <a:rPr lang="en-US" dirty="0" smtClean="0"/>
              <a:t>bonds,          &gt;6 lone pairs</a:t>
            </a:r>
          </a:p>
          <a:p>
            <a:pPr eaLnBrk="1" hangingPunct="1"/>
            <a:endParaRPr lang="en-US" dirty="0"/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8559800" y="2590800"/>
            <a:ext cx="4038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0" dirty="0" smtClean="0"/>
              <a:t>The two </a:t>
            </a:r>
            <a:r>
              <a:rPr lang="en-US" b="0" dirty="0" err="1" smtClean="0"/>
              <a:t>fluorines</a:t>
            </a:r>
            <a:r>
              <a:rPr lang="en-US" b="0" dirty="0" smtClean="0"/>
              <a:t> are too far apart to interact    directly (</a:t>
            </a:r>
            <a:r>
              <a:rPr lang="en-US" b="0" i="1" dirty="0" smtClean="0"/>
              <a:t>S</a:t>
            </a:r>
            <a:r>
              <a:rPr lang="en-US" b="0" dirty="0" smtClean="0"/>
              <a:t> very small).</a:t>
            </a:r>
          </a:p>
          <a:p>
            <a:pPr eaLnBrk="1" hangingPunct="1"/>
            <a:endParaRPr lang="en-US" b="0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083800" y="5638800"/>
            <a:ext cx="2616401" cy="117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dirty="0" smtClean="0"/>
              <a:t>Lewis: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6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31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, Text &amp; Photo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Text &amp; Photo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, Text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Text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Text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itle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31531</TotalTime>
  <Pages>0</Pages>
  <Words>1540</Words>
  <Characters>0</Characters>
  <Application>Microsoft Office PowerPoint</Application>
  <PresentationFormat>Custom</PresentationFormat>
  <Lines>0</Lines>
  <Paragraphs>490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Gill Sans</vt:lpstr>
      <vt:lpstr>Helvetica Neue</vt:lpstr>
      <vt:lpstr>Times New Roman</vt:lpstr>
      <vt:lpstr>ヒラギノ角ゴ ProN W3</vt:lpstr>
      <vt:lpstr>ヒラギノ角ゴ ProN W6</vt:lpstr>
      <vt:lpstr>Title &amp; Subtitle</vt:lpstr>
      <vt:lpstr>Blank</vt:lpstr>
      <vt:lpstr>Title, Text &amp; Photo</vt:lpstr>
      <vt:lpstr>Title &amp; Text</vt:lpstr>
      <vt:lpstr>3_Title &amp; Bullets</vt:lpstr>
      <vt:lpstr>4_Title &amp; Bullets</vt:lpstr>
      <vt:lpstr>1_Title</vt:lpstr>
      <vt:lpstr>5_Title &amp; Bullets</vt:lpstr>
      <vt:lpstr>Chart</vt:lpstr>
      <vt:lpstr>MO Diagrams for  Linear and Bent Molecules</vt:lpstr>
      <vt:lpstr>Molecular Orbitals for Larger Molecules</vt:lpstr>
      <vt:lpstr>Linear H3+ by Inspection</vt:lpstr>
      <vt:lpstr>Linear H3+</vt:lpstr>
      <vt:lpstr>Linear FHF- by Inspection</vt:lpstr>
      <vt:lpstr>Linear FHF-</vt:lpstr>
      <vt:lpstr>Linear FHF-</vt:lpstr>
      <vt:lpstr>Relative AO Energies for MO Diagrams</vt:lpstr>
      <vt:lpstr>Linear FHF-</vt:lpstr>
      <vt:lpstr>Carbon Dioxide by Inspection</vt:lpstr>
      <vt:lpstr>Relative AO Energies in MO Diagrams</vt:lpstr>
      <vt:lpstr>Carbon Dioxide</vt:lpstr>
      <vt:lpstr>Carbon Dioxide</vt:lpstr>
      <vt:lpstr>Carbon Dioxide</vt:lpstr>
      <vt:lpstr>Molecular Orbitals for Larger Molecules</vt:lpstr>
      <vt:lpstr>Carbon Dioxide by Reducible Representations</vt:lpstr>
      <vt:lpstr>Carbon Dioxide by Reducible Representations</vt:lpstr>
      <vt:lpstr>Carbon Dioxide</vt:lpstr>
      <vt:lpstr>Water</vt:lpstr>
      <vt:lpstr>Water</vt:lpstr>
      <vt:lpstr>Water</vt:lpstr>
      <vt:lpstr>Water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Groups</dc:title>
  <dc:subject/>
  <dc:creator>Lawman</dc:creator>
  <cp:keywords/>
  <dc:description/>
  <cp:lastModifiedBy>Matt Law</cp:lastModifiedBy>
  <cp:revision>796</cp:revision>
  <cp:lastPrinted>2015-10-12T05:46:01Z</cp:lastPrinted>
  <dcterms:modified xsi:type="dcterms:W3CDTF">2015-10-12T05:49:29Z</dcterms:modified>
</cp:coreProperties>
</file>