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4"/>
  </p:notesMasterIdLst>
  <p:sldIdLst>
    <p:sldId id="256" r:id="rId3"/>
    <p:sldId id="260" r:id="rId4"/>
    <p:sldId id="258" r:id="rId5"/>
    <p:sldId id="262" r:id="rId6"/>
    <p:sldId id="264" r:id="rId7"/>
    <p:sldId id="263" r:id="rId8"/>
    <p:sldId id="266" r:id="rId9"/>
    <p:sldId id="267" r:id="rId10"/>
    <p:sldId id="270" r:id="rId11"/>
    <p:sldId id="283" r:id="rId12"/>
    <p:sldId id="284" r:id="rId13"/>
    <p:sldId id="269" r:id="rId14"/>
    <p:sldId id="290" r:id="rId15"/>
    <p:sldId id="292" r:id="rId16"/>
    <p:sldId id="273" r:id="rId17"/>
    <p:sldId id="274" r:id="rId18"/>
    <p:sldId id="276" r:id="rId19"/>
    <p:sldId id="277" r:id="rId20"/>
    <p:sldId id="272" r:id="rId21"/>
    <p:sldId id="285" r:id="rId22"/>
    <p:sldId id="275" r:id="rId23"/>
    <p:sldId id="278" r:id="rId24"/>
    <p:sldId id="279" r:id="rId25"/>
    <p:sldId id="294" r:id="rId26"/>
    <p:sldId id="295" r:id="rId27"/>
    <p:sldId id="288" r:id="rId28"/>
    <p:sldId id="280" r:id="rId29"/>
    <p:sldId id="281" r:id="rId30"/>
    <p:sldId id="287" r:id="rId31"/>
    <p:sldId id="289" r:id="rId32"/>
    <p:sldId id="257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>
    <p:restoredLeft sz="34586" autoAdjust="0"/>
    <p:restoredTop sz="86268" autoAdjust="0"/>
  </p:normalViewPr>
  <p:slideViewPr>
    <p:cSldViewPr>
      <p:cViewPr varScale="1">
        <p:scale>
          <a:sx n="49" d="100"/>
          <a:sy n="49" d="100"/>
        </p:scale>
        <p:origin x="-108" y="-4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4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  <p:sld r:id="rId3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3" d="100"/>
        <a:sy n="83" d="100"/>
      </p:scale>
      <p:origin x="0" y="664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13" Type="http://schemas.openxmlformats.org/officeDocument/2006/relationships/slide" Target="slides/slide13.xml"/><Relationship Id="rId18" Type="http://schemas.openxmlformats.org/officeDocument/2006/relationships/slide" Target="slides/slide18.xml"/><Relationship Id="rId26" Type="http://schemas.openxmlformats.org/officeDocument/2006/relationships/slide" Target="slides/slide26.xml"/><Relationship Id="rId3" Type="http://schemas.openxmlformats.org/officeDocument/2006/relationships/slide" Target="slides/slide3.xml"/><Relationship Id="rId21" Type="http://schemas.openxmlformats.org/officeDocument/2006/relationships/slide" Target="slides/slide21.xml"/><Relationship Id="rId7" Type="http://schemas.openxmlformats.org/officeDocument/2006/relationships/slide" Target="slides/slide7.xml"/><Relationship Id="rId12" Type="http://schemas.openxmlformats.org/officeDocument/2006/relationships/slide" Target="slides/slide12.xml"/><Relationship Id="rId17" Type="http://schemas.openxmlformats.org/officeDocument/2006/relationships/slide" Target="slides/slide17.xml"/><Relationship Id="rId25" Type="http://schemas.openxmlformats.org/officeDocument/2006/relationships/slide" Target="slides/slide25.xml"/><Relationship Id="rId2" Type="http://schemas.openxmlformats.org/officeDocument/2006/relationships/slide" Target="slides/slide2.xml"/><Relationship Id="rId16" Type="http://schemas.openxmlformats.org/officeDocument/2006/relationships/slide" Target="slides/slide16.xml"/><Relationship Id="rId20" Type="http://schemas.openxmlformats.org/officeDocument/2006/relationships/slide" Target="slides/slide20.xml"/><Relationship Id="rId29" Type="http://schemas.openxmlformats.org/officeDocument/2006/relationships/slide" Target="slides/slide29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1.xml"/><Relationship Id="rId24" Type="http://schemas.openxmlformats.org/officeDocument/2006/relationships/slide" Target="slides/slide24.xml"/><Relationship Id="rId5" Type="http://schemas.openxmlformats.org/officeDocument/2006/relationships/slide" Target="slides/slide5.xml"/><Relationship Id="rId15" Type="http://schemas.openxmlformats.org/officeDocument/2006/relationships/slide" Target="slides/slide15.xml"/><Relationship Id="rId23" Type="http://schemas.openxmlformats.org/officeDocument/2006/relationships/slide" Target="slides/slide23.xml"/><Relationship Id="rId28" Type="http://schemas.openxmlformats.org/officeDocument/2006/relationships/slide" Target="slides/slide28.xml"/><Relationship Id="rId10" Type="http://schemas.openxmlformats.org/officeDocument/2006/relationships/slide" Target="slides/slide10.xml"/><Relationship Id="rId19" Type="http://schemas.openxmlformats.org/officeDocument/2006/relationships/slide" Target="slides/slide19.xml"/><Relationship Id="rId31" Type="http://schemas.openxmlformats.org/officeDocument/2006/relationships/slide" Target="slides/slide31.xml"/><Relationship Id="rId4" Type="http://schemas.openxmlformats.org/officeDocument/2006/relationships/slide" Target="slides/slide4.xml"/><Relationship Id="rId9" Type="http://schemas.openxmlformats.org/officeDocument/2006/relationships/slide" Target="slides/slide9.xml"/><Relationship Id="rId14" Type="http://schemas.openxmlformats.org/officeDocument/2006/relationships/slide" Target="slides/slide14.xml"/><Relationship Id="rId22" Type="http://schemas.openxmlformats.org/officeDocument/2006/relationships/slide" Target="slides/slide22.xml"/><Relationship Id="rId27" Type="http://schemas.openxmlformats.org/officeDocument/2006/relationships/slide" Target="slides/slide27.xml"/><Relationship Id="rId30" Type="http://schemas.openxmlformats.org/officeDocument/2006/relationships/slide" Target="slides/slide30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0C77B3-FB52-4A43-85C9-19031351AFBA}" type="datetimeFigureOut">
              <a:rPr lang="en-US" smtClean="0"/>
              <a:t>3/8/2008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E5A5E-9641-46C5-B3EF-2FEFD980524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AF120F-BDD6-44DB-9C64-0D75A187DD9A}" type="slidenum">
              <a:rPr lang="en-US" smtClean="0"/>
              <a:pPr/>
              <a:t>4</a:t>
            </a:fld>
            <a:endParaRPr lang="en-US" dirty="0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1B462F-D7B1-4F0C-822D-48846B73D397}" type="slidenum">
              <a:rPr lang="en-US"/>
              <a:pPr/>
              <a:t>21</a:t>
            </a:fld>
            <a:endParaRPr lang="en-US"/>
          </a:p>
        </p:txBody>
      </p:sp>
      <p:sp>
        <p:nvSpPr>
          <p:cNvPr id="12410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1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DACCEA-8749-4F8A-ADEA-71326E428211}" type="slidenum">
              <a:rPr lang="en-US"/>
              <a:pPr/>
              <a:t>22</a:t>
            </a:fld>
            <a:endParaRPr lang="en-US"/>
          </a:p>
        </p:txBody>
      </p:sp>
      <p:sp>
        <p:nvSpPr>
          <p:cNvPr id="12574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7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60E946-572D-4084-87E0-0EF1E3969A88}" type="slidenum">
              <a:rPr lang="en-US"/>
              <a:pPr/>
              <a:t>23</a:t>
            </a:fld>
            <a:endParaRPr lang="en-US"/>
          </a:p>
        </p:txBody>
      </p:sp>
      <p:sp>
        <p:nvSpPr>
          <p:cNvPr id="13004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40189D-7BD0-4D87-B856-487FCEEE6257}" type="slidenum">
              <a:rPr lang="en-US"/>
              <a:pPr/>
              <a:t>27</a:t>
            </a:fld>
            <a:endParaRPr lang="en-US"/>
          </a:p>
        </p:txBody>
      </p:sp>
      <p:sp>
        <p:nvSpPr>
          <p:cNvPr id="12451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5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5072BD-348F-4EE6-8621-9941FC0F6FFD}" type="slidenum">
              <a:rPr lang="en-US"/>
              <a:pPr/>
              <a:t>28</a:t>
            </a:fld>
            <a:endParaRPr lang="en-US"/>
          </a:p>
        </p:txBody>
      </p:sp>
      <p:sp>
        <p:nvSpPr>
          <p:cNvPr id="12472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7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44EDB1-A5B0-42D4-BD8D-7DBABDA0A4CA}" type="slidenum">
              <a:rPr lang="en-US"/>
              <a:pPr/>
              <a:t>29</a:t>
            </a:fld>
            <a:endParaRPr lang="en-US"/>
          </a:p>
        </p:txBody>
      </p:sp>
      <p:sp>
        <p:nvSpPr>
          <p:cNvPr id="13045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7ADD4D-3788-4656-97D3-A8B526FF0BB7}" type="slidenum">
              <a:rPr lang="en-US"/>
              <a:pPr/>
              <a:t>9</a:t>
            </a:fld>
            <a:endParaRPr lang="en-US"/>
          </a:p>
        </p:txBody>
      </p:sp>
      <p:sp>
        <p:nvSpPr>
          <p:cNvPr id="12349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4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8EF93D-3C98-4F4F-ABDC-FA8D0441F6F8}" type="slidenum">
              <a:rPr lang="en-US"/>
              <a:pPr/>
              <a:t>10</a:t>
            </a:fld>
            <a:endParaRPr lang="en-US"/>
          </a:p>
        </p:txBody>
      </p:sp>
      <p:sp>
        <p:nvSpPr>
          <p:cNvPr id="6860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3E7E96-6E8E-4B37-BD64-207B3CE0DAE2}" type="slidenum">
              <a:rPr lang="en-US"/>
              <a:pPr/>
              <a:t>11</a:t>
            </a:fld>
            <a:endParaRPr lang="en-US"/>
          </a:p>
        </p:txBody>
      </p:sp>
      <p:sp>
        <p:nvSpPr>
          <p:cNvPr id="8253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9132EE-A020-42B5-8966-2DB7A1C1F195}" type="slidenum">
              <a:rPr lang="en-US"/>
              <a:pPr/>
              <a:t>15</a:t>
            </a:fld>
            <a:endParaRPr lang="en-US"/>
          </a:p>
        </p:txBody>
      </p:sp>
      <p:sp>
        <p:nvSpPr>
          <p:cNvPr id="12984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6799A2-8A7F-4742-88DB-160D912B7953}" type="slidenum">
              <a:rPr lang="en-US"/>
              <a:pPr/>
              <a:t>16</a:t>
            </a:fld>
            <a:endParaRPr lang="en-US"/>
          </a:p>
        </p:txBody>
      </p:sp>
      <p:sp>
        <p:nvSpPr>
          <p:cNvPr id="13025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D0057A-D480-4145-8497-86CDAE1E35DF}" type="slidenum">
              <a:rPr lang="en-US"/>
              <a:pPr/>
              <a:t>17</a:t>
            </a:fld>
            <a:endParaRPr lang="en-US"/>
          </a:p>
        </p:txBody>
      </p:sp>
      <p:sp>
        <p:nvSpPr>
          <p:cNvPr id="12595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C4AA8A-EC64-4BC9-8CA2-3DE50BA1EB15}" type="slidenum">
              <a:rPr lang="en-US"/>
              <a:pPr/>
              <a:t>18</a:t>
            </a:fld>
            <a:endParaRPr lang="en-US"/>
          </a:p>
        </p:txBody>
      </p:sp>
      <p:sp>
        <p:nvSpPr>
          <p:cNvPr id="124313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3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C66BE2-8639-4B99-AB4C-E347D6CFBA40}" type="slidenum">
              <a:rPr lang="en-US"/>
              <a:pPr/>
              <a:t>19</a:t>
            </a:fld>
            <a:endParaRPr lang="en-US"/>
          </a:p>
        </p:txBody>
      </p:sp>
      <p:sp>
        <p:nvSpPr>
          <p:cNvPr id="126771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7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C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APS tutorial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3BF8-D288-41E1-A7DD-869893C4CE7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3BF8-D288-41E1-A7DD-869893C4CE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3BF8-D288-41E1-A7DD-869893C4CE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772400" cy="609600"/>
          </a:xfrm>
        </p:spPr>
        <p:txBody>
          <a:bodyPr>
            <a:noAutofit/>
          </a:bodyPr>
          <a:lstStyle>
            <a:lvl1pPr>
              <a:defRPr sz="400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600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APS tutorial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3C8EA-8D9E-4073-98D7-E36D6CCA58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600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600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3733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APS tutorial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E9713-2EA4-4983-A7FE-2F09C8A7DB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D52B-1810-4598-B7BF-249849A68D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D52B-1810-4598-B7BF-249849A68D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D52B-1810-4598-B7BF-249849A68D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D52B-1810-4598-B7BF-249849A68D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D52B-1810-4598-B7BF-249849A68D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D52B-1810-4598-B7BF-249849A68D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3BF8-D288-41E1-A7DD-869893C4CE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D52B-1810-4598-B7BF-249849A68D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D52B-1810-4598-B7BF-249849A68D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D52B-1810-4598-B7BF-249849A68D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D52B-1810-4598-B7BF-249849A68D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D52B-1810-4598-B7BF-249849A68D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3BF8-D288-41E1-A7DD-869893C4CE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3BF8-D288-41E1-A7DD-869893C4CE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3BF8-D288-41E1-A7DD-869893C4CE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3BF8-D288-41E1-A7DD-869893C4CE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3BF8-D288-41E1-A7DD-869893C4CE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3BF8-D288-41E1-A7DD-869893C4CE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3BF8-D288-41E1-A7DD-869893C4CE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APS tutorial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D3BF8-D288-41E1-A7DD-869893C4CE7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  <p:sldLayoutId id="2147483673" r:id="rId13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0070C0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APS tutorial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AD52B-1810-4598-B7BF-249849A68DE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png"/><Relationship Id="rId5" Type="http://schemas.openxmlformats.org/officeDocument/2006/relationships/oleObject" Target="../embeddings/oleObject3.bin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470025"/>
          </a:xfrm>
        </p:spPr>
        <p:txBody>
          <a:bodyPr/>
          <a:lstStyle/>
          <a:p>
            <a:r>
              <a:rPr lang="en-US" dirty="0" smtClean="0"/>
              <a:t>More basics of DFT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14600"/>
            <a:ext cx="6400800" cy="1752600"/>
          </a:xfrm>
        </p:spPr>
        <p:txBody>
          <a:bodyPr/>
          <a:lstStyle/>
          <a:p>
            <a:r>
              <a:rPr lang="en-US" dirty="0" err="1" smtClean="0"/>
              <a:t>Kieron</a:t>
            </a:r>
            <a:r>
              <a:rPr lang="en-US" dirty="0" smtClean="0"/>
              <a:t> Burke and friends</a:t>
            </a:r>
          </a:p>
          <a:p>
            <a:r>
              <a:rPr lang="en-US" dirty="0" smtClean="0"/>
              <a:t>UC Irvine Physics and Chemistry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3BF8-D288-41E1-A7DD-869893C4CE70}" type="slidenum">
              <a:rPr lang="en-US" smtClean="0"/>
              <a:t>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C4E17-5A46-4CEE-A146-EA3631680A89}" type="slidenum">
              <a:rPr lang="en-US"/>
              <a:pPr/>
              <a:t>10</a:t>
            </a:fld>
            <a:endParaRPr lang="en-US"/>
          </a:p>
        </p:txBody>
      </p:sp>
      <p:sp>
        <p:nvSpPr>
          <p:cNvPr id="68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Functionals</a:t>
            </a:r>
            <a:r>
              <a:rPr lang="en-US" dirty="0" smtClean="0"/>
              <a:t> in common use</a:t>
            </a:r>
            <a:endParaRPr lang="en-US" dirty="0"/>
          </a:p>
        </p:txBody>
      </p:sp>
      <p:sp>
        <p:nvSpPr>
          <p:cNvPr id="68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077200" cy="4953000"/>
          </a:xfrm>
        </p:spPr>
        <p:txBody>
          <a:bodyPr/>
          <a:lstStyle/>
          <a:p>
            <a:r>
              <a:rPr lang="en-US" dirty="0"/>
              <a:t>Local density approximation (LDA)</a:t>
            </a:r>
          </a:p>
          <a:p>
            <a:pPr lvl="1"/>
            <a:r>
              <a:rPr lang="en-US" dirty="0"/>
              <a:t>Uses </a:t>
            </a:r>
            <a:r>
              <a:rPr lang="en-US" dirty="0" smtClean="0"/>
              <a:t>only n(</a:t>
            </a:r>
            <a:r>
              <a:rPr lang="en-US" b="1" dirty="0" smtClean="0"/>
              <a:t>r</a:t>
            </a:r>
            <a:r>
              <a:rPr lang="en-US" dirty="0"/>
              <a:t>) at a point.</a:t>
            </a:r>
          </a:p>
          <a:p>
            <a:r>
              <a:rPr lang="en-US" dirty="0"/>
              <a:t>Generalized gradient approx (GGA) </a:t>
            </a:r>
          </a:p>
          <a:p>
            <a:pPr lvl="1"/>
            <a:r>
              <a:rPr lang="en-US" dirty="0"/>
              <a:t>Uses </a:t>
            </a:r>
            <a:r>
              <a:rPr lang="en-US" dirty="0" smtClean="0"/>
              <a:t>both n(</a:t>
            </a:r>
            <a:r>
              <a:rPr lang="en-US" b="1" dirty="0" smtClean="0"/>
              <a:t>r</a:t>
            </a:r>
            <a:r>
              <a:rPr lang="en-US" dirty="0"/>
              <a:t>) and </a:t>
            </a:r>
            <a:r>
              <a:rPr lang="en-US" dirty="0" smtClean="0"/>
              <a:t>|</a:t>
            </a:r>
            <a:r>
              <a:rPr lang="en-US" dirty="0" smtClean="0">
                <a:latin typeface="Symbol" pitchFamily="18" charset="2"/>
                <a:sym typeface="Symbol"/>
              </a:rPr>
              <a:t></a:t>
            </a:r>
            <a:r>
              <a:rPr lang="en-US" dirty="0" smtClean="0"/>
              <a:t>n</a:t>
            </a:r>
            <a:r>
              <a:rPr lang="en-US" dirty="0" smtClean="0"/>
              <a:t>(</a:t>
            </a:r>
            <a:r>
              <a:rPr lang="en-US" b="1" dirty="0" smtClean="0"/>
              <a:t>r</a:t>
            </a:r>
            <a:r>
              <a:rPr lang="en-US" dirty="0" smtClean="0"/>
              <a:t>)|</a:t>
            </a:r>
            <a:endParaRPr lang="en-US" dirty="0"/>
          </a:p>
          <a:p>
            <a:pPr lvl="1"/>
            <a:r>
              <a:rPr lang="en-US" dirty="0" smtClean="0"/>
              <a:t>More accurate</a:t>
            </a:r>
            <a:r>
              <a:rPr lang="en-US" dirty="0"/>
              <a:t>, corrects </a:t>
            </a:r>
            <a:r>
              <a:rPr lang="en-US" dirty="0" err="1"/>
              <a:t>overbinding</a:t>
            </a:r>
            <a:r>
              <a:rPr lang="en-US" dirty="0"/>
              <a:t> of LDA</a:t>
            </a:r>
          </a:p>
          <a:p>
            <a:pPr lvl="1"/>
            <a:r>
              <a:rPr lang="en-US" dirty="0"/>
              <a:t>Examples are PBE and BLYP</a:t>
            </a:r>
          </a:p>
          <a:p>
            <a:r>
              <a:rPr lang="en-US" dirty="0"/>
              <a:t>Hybrid:</a:t>
            </a:r>
          </a:p>
          <a:p>
            <a:pPr lvl="1"/>
            <a:r>
              <a:rPr lang="en-US" dirty="0"/>
              <a:t>Mixes some fraction of HF</a:t>
            </a:r>
          </a:p>
          <a:p>
            <a:pPr lvl="1"/>
            <a:r>
              <a:rPr lang="en-US" dirty="0"/>
              <a:t>Examples are B3LYP and PBE0 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2600" y="3124200"/>
            <a:ext cx="2933936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1981200"/>
            <a:ext cx="2633663" cy="52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8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8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8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8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8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8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8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68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8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BAC6-5F35-44A4-97D2-4824E02337C0}" type="slidenum">
              <a:rPr lang="en-US"/>
              <a:pPr/>
              <a:t>11</a:t>
            </a:fld>
            <a:endParaRPr lang="en-US"/>
          </a:p>
        </p:txBody>
      </p:sp>
      <p:sp>
        <p:nvSpPr>
          <p:cNvPr id="824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soup</a:t>
            </a:r>
          </a:p>
        </p:txBody>
      </p:sp>
      <p:sp>
        <p:nvSpPr>
          <p:cNvPr id="82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Good:</a:t>
            </a:r>
            <a:r>
              <a:rPr lang="en-US" dirty="0"/>
              <a:t>  choose one </a:t>
            </a:r>
            <a:r>
              <a:rPr lang="en-US" dirty="0" smtClean="0"/>
              <a:t>functional of each kind </a:t>
            </a:r>
            <a:r>
              <a:rPr lang="en-US" dirty="0"/>
              <a:t>and stick with it (e.g., LDA or PBE or B3LYP).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Bad:</a:t>
            </a:r>
            <a:r>
              <a:rPr lang="en-US" dirty="0"/>
              <a:t>  Run several </a:t>
            </a:r>
            <a:r>
              <a:rPr lang="en-US" dirty="0" err="1"/>
              <a:t>functionals</a:t>
            </a:r>
            <a:r>
              <a:rPr lang="en-US" dirty="0"/>
              <a:t>, and pick ‘best’ answer.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Ugly:</a:t>
            </a:r>
            <a:r>
              <a:rPr lang="en-US" dirty="0"/>
              <a:t> Design your own functional with 2300 parameters.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Zoology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Empirical</a:t>
            </a:r>
          </a:p>
          <a:p>
            <a:pPr lvl="1"/>
            <a:r>
              <a:rPr lang="en-US" dirty="0" smtClean="0"/>
              <a:t>GGA: BLYP</a:t>
            </a:r>
          </a:p>
          <a:p>
            <a:pPr lvl="1"/>
            <a:r>
              <a:rPr lang="en-US" dirty="0" smtClean="0"/>
              <a:t>Hybrid:B3LYP</a:t>
            </a:r>
          </a:p>
          <a:p>
            <a:r>
              <a:rPr lang="en-US" dirty="0" smtClean="0"/>
              <a:t>Names:</a:t>
            </a:r>
          </a:p>
          <a:p>
            <a:pPr lvl="1"/>
            <a:r>
              <a:rPr lang="en-US" dirty="0" smtClean="0"/>
              <a:t>B=B88 exchange</a:t>
            </a:r>
          </a:p>
          <a:p>
            <a:pPr lvl="1"/>
            <a:r>
              <a:rPr lang="en-US" dirty="0" smtClean="0"/>
              <a:t>LYP=Lee-Yang-Parr </a:t>
            </a:r>
            <a:r>
              <a:rPr lang="en-US" dirty="0" err="1" smtClean="0"/>
              <a:t>corelation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Non-empirical</a:t>
            </a:r>
          </a:p>
          <a:p>
            <a:pPr lvl="1"/>
            <a:r>
              <a:rPr lang="en-US" dirty="0" smtClean="0"/>
              <a:t>GGA: PBE</a:t>
            </a:r>
          </a:p>
          <a:p>
            <a:pPr lvl="1"/>
            <a:r>
              <a:rPr lang="en-US" dirty="0" smtClean="0"/>
              <a:t>Meta-GGA: TPSS</a:t>
            </a:r>
          </a:p>
          <a:p>
            <a:pPr lvl="1"/>
            <a:r>
              <a:rPr lang="en-US" dirty="0" smtClean="0"/>
              <a:t>Hybrid:PBE0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APS tutorial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53C8EA-8D9E-4073-98D7-E36D6CCA5865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we’ll cover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Simplest possible example of a functional</a:t>
            </a:r>
          </a:p>
          <a:p>
            <a:r>
              <a:rPr lang="en-US" dirty="0" smtClean="0"/>
              <a:t>Essentials of KS-DFT, and functional zoo</a:t>
            </a:r>
          </a:p>
          <a:p>
            <a:r>
              <a:rPr lang="en-US" dirty="0" smtClean="0"/>
              <a:t>Important conditions not met by standard </a:t>
            </a:r>
            <a:r>
              <a:rPr lang="en-US" dirty="0" err="1" smtClean="0"/>
              <a:t>functionals</a:t>
            </a:r>
            <a:r>
              <a:rPr lang="en-US" dirty="0" smtClean="0"/>
              <a:t>:  Self-interaction and derivative discontinuity</a:t>
            </a:r>
          </a:p>
          <a:p>
            <a:r>
              <a:rPr lang="en-US" dirty="0" smtClean="0"/>
              <a:t>Exact exchange</a:t>
            </a:r>
          </a:p>
          <a:p>
            <a:r>
              <a:rPr lang="en-US" dirty="0" smtClean="0"/>
              <a:t>Quiz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3BF8-D288-41E1-A7DD-869893C4CE70}" type="slidenum">
              <a:rPr lang="en-US" smtClean="0"/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we’ll cover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Simplest possible example of a functional</a:t>
            </a:r>
          </a:p>
          <a:p>
            <a:r>
              <a:rPr lang="en-US" dirty="0" smtClean="0"/>
              <a:t>Essentials of KS-DFT, and functional zoo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Important conditions not met by standard </a:t>
            </a:r>
            <a:r>
              <a:rPr lang="en-US" dirty="0" err="1" smtClean="0">
                <a:solidFill>
                  <a:srgbClr val="C00000"/>
                </a:solidFill>
              </a:rPr>
              <a:t>functionals</a:t>
            </a:r>
            <a:r>
              <a:rPr lang="en-US" dirty="0" smtClean="0">
                <a:solidFill>
                  <a:srgbClr val="C00000"/>
                </a:solidFill>
              </a:rPr>
              <a:t>:  Self-interaction and derivative discontinuity</a:t>
            </a:r>
          </a:p>
          <a:p>
            <a:r>
              <a:rPr lang="en-US" dirty="0" smtClean="0"/>
              <a:t>Exact exchange</a:t>
            </a:r>
          </a:p>
          <a:p>
            <a:r>
              <a:rPr lang="en-US" dirty="0" smtClean="0"/>
              <a:t>Quiz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3BF8-D288-41E1-A7DD-869893C4CE70}" type="slidenum">
              <a:rPr lang="en-US" smtClean="0"/>
              <a:t>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E96E-300A-4C21-BDDB-D4ECEE0143C8}" type="slidenum">
              <a:rPr lang="en-US"/>
              <a:pPr/>
              <a:t>15</a:t>
            </a:fld>
            <a:endParaRPr lang="en-US"/>
          </a:p>
        </p:txBody>
      </p:sp>
      <p:sp>
        <p:nvSpPr>
          <p:cNvPr id="129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Simple conditions for Coulomb systems</a:t>
            </a:r>
          </a:p>
        </p:txBody>
      </p:sp>
      <p:sp>
        <p:nvSpPr>
          <p:cNvPr id="129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Asymptotic decay of the density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Leads to severe constraint on KS potential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And determines KS  HOMO:</a:t>
            </a:r>
          </a:p>
          <a:p>
            <a:pPr>
              <a:buFontTx/>
              <a:buNone/>
            </a:pPr>
            <a:endParaRPr lang="en-US" dirty="0"/>
          </a:p>
        </p:txBody>
      </p:sp>
      <p:pic>
        <p:nvPicPr>
          <p:cNvPr id="1297414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4419600"/>
            <a:ext cx="5543550" cy="6667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</p:pic>
      <p:pic>
        <p:nvPicPr>
          <p:cNvPr id="1297415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38800" y="5334000"/>
            <a:ext cx="2743200" cy="5524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</p:pic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33600" y="2438400"/>
            <a:ext cx="4800600" cy="81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9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9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29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9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29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609600"/>
            <a:ext cx="7620000" cy="457200"/>
          </a:xfrm>
        </p:spPr>
        <p:txBody>
          <a:bodyPr>
            <a:normAutofit fontScale="90000"/>
          </a:bodyPr>
          <a:lstStyle/>
          <a:p>
            <a:r>
              <a:rPr lang="en-US" b="0" dirty="0"/>
              <a:t>KS potential for </a:t>
            </a:r>
            <a:r>
              <a:rPr lang="en-US" b="0" dirty="0" smtClean="0"/>
              <a:t>He atom</a:t>
            </a:r>
            <a:endParaRPr lang="en-US" b="0" dirty="0"/>
          </a:p>
        </p:txBody>
      </p:sp>
      <p:pic>
        <p:nvPicPr>
          <p:cNvPr id="1301516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1447800"/>
            <a:ext cx="3406775" cy="49450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3BF8-D288-41E1-A7DD-869893C4CE70}" type="slidenum">
              <a:rPr lang="en-US" smtClean="0"/>
              <a:t>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4317-3003-4933-A353-56F62CEB9CA3}" type="slidenum">
              <a:rPr lang="en-US"/>
              <a:pPr/>
              <a:t>17</a:t>
            </a:fld>
            <a:endParaRPr lang="en-US"/>
          </a:p>
        </p:txBody>
      </p:sp>
      <p:sp>
        <p:nvSpPr>
          <p:cNvPr id="1258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Densities</a:t>
            </a:r>
          </a:p>
        </p:txBody>
      </p:sp>
      <p:sp>
        <p:nvSpPr>
          <p:cNvPr id="1258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585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1600200"/>
            <a:ext cx="6019800" cy="3733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</p:pic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19275" y="1509713"/>
            <a:ext cx="5505450" cy="383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0D03B-5F8B-4282-AC8C-A856ADD16A58}" type="slidenum">
              <a:rPr lang="en-US"/>
              <a:pPr/>
              <a:t>18</a:t>
            </a:fld>
            <a:endParaRPr lang="en-US"/>
          </a:p>
        </p:txBody>
      </p:sp>
      <p:sp>
        <p:nvSpPr>
          <p:cNvPr id="1242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LDA potential</a:t>
            </a:r>
          </a:p>
        </p:txBody>
      </p:sp>
      <p:sp>
        <p:nvSpPr>
          <p:cNvPr id="1242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4211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1676400"/>
            <a:ext cx="4267200" cy="4010025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3137"/>
                  <a:invGamma/>
                </a:schemeClr>
              </a:gs>
            </a:gsLst>
            <a:lin ang="540000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</p:pic>
      <p:sp>
        <p:nvSpPr>
          <p:cNvPr id="1242119" name="Line 7"/>
          <p:cNvSpPr>
            <a:spLocks noChangeShapeType="1"/>
          </p:cNvSpPr>
          <p:nvPr/>
        </p:nvSpPr>
        <p:spPr bwMode="auto">
          <a:xfrm>
            <a:off x="2438400" y="2514600"/>
            <a:ext cx="533400" cy="0"/>
          </a:xfrm>
          <a:prstGeom prst="line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triangle" w="sm" len="sm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242120" name="Line 8"/>
          <p:cNvSpPr>
            <a:spLocks noChangeShapeType="1"/>
          </p:cNvSpPr>
          <p:nvPr/>
        </p:nvSpPr>
        <p:spPr bwMode="auto">
          <a:xfrm>
            <a:off x="2438400" y="29718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triangle" w="sm" len="sm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3946-12CA-4942-BF5A-2FBC4B6AC540}" type="slidenum">
              <a:rPr lang="en-US"/>
              <a:pPr/>
              <a:t>19</a:t>
            </a:fld>
            <a:endParaRPr lang="en-US"/>
          </a:p>
        </p:txBody>
      </p:sp>
      <p:sp>
        <p:nvSpPr>
          <p:cNvPr id="1266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 </a:t>
            </a:r>
            <a:r>
              <a:rPr lang="en-US" dirty="0" smtClean="0"/>
              <a:t>interaction</a:t>
            </a:r>
            <a:endParaRPr lang="en-US" dirty="0"/>
          </a:p>
        </p:txBody>
      </p:sp>
      <p:sp>
        <p:nvSpPr>
          <p:cNvPr id="1266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Violated by most </a:t>
            </a:r>
            <a:r>
              <a:rPr lang="en-US" dirty="0" err="1"/>
              <a:t>semilocal</a:t>
            </a:r>
            <a:r>
              <a:rPr lang="en-US" dirty="0"/>
              <a:t> </a:t>
            </a:r>
            <a:r>
              <a:rPr lang="en-US" dirty="0" err="1"/>
              <a:t>functionals</a:t>
            </a:r>
            <a:r>
              <a:rPr lang="en-US" dirty="0"/>
              <a:t> (unless built in)</a:t>
            </a:r>
          </a:p>
        </p:txBody>
      </p:sp>
      <p:pic>
        <p:nvPicPr>
          <p:cNvPr id="126669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3124200"/>
            <a:ext cx="6657975" cy="13335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References for ground-state DFT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en-US" i="1" dirty="0" smtClean="0"/>
              <a:t>ABC of DFT</a:t>
            </a:r>
            <a:r>
              <a:rPr lang="en-US" dirty="0" smtClean="0"/>
              <a:t>, by KB and Rudy Magyar,  http://dft.uci.edu</a:t>
            </a:r>
          </a:p>
          <a:p>
            <a:pPr lvl="1"/>
            <a:r>
              <a:rPr lang="en-US" i="1" dirty="0" smtClean="0"/>
              <a:t>A Primer in Density Functional Theory</a:t>
            </a:r>
            <a:r>
              <a:rPr lang="en-US" dirty="0" smtClean="0"/>
              <a:t>, edited by C. </a:t>
            </a:r>
            <a:r>
              <a:rPr lang="en-US" dirty="0" err="1" smtClean="0"/>
              <a:t>Fiolhais</a:t>
            </a:r>
            <a:r>
              <a:rPr lang="en-US" dirty="0" smtClean="0"/>
              <a:t> et al. (Springer-</a:t>
            </a:r>
            <a:r>
              <a:rPr lang="en-US" dirty="0" err="1" smtClean="0"/>
              <a:t>Verlag</a:t>
            </a:r>
            <a:r>
              <a:rPr lang="en-US" dirty="0" smtClean="0"/>
              <a:t>, NY, 2003)</a:t>
            </a:r>
          </a:p>
          <a:p>
            <a:pPr lvl="1"/>
            <a:r>
              <a:rPr lang="en-US" i="1" dirty="0" smtClean="0"/>
              <a:t>Density Functional Theory </a:t>
            </a:r>
            <a:r>
              <a:rPr lang="en-US" dirty="0" smtClean="0"/>
              <a:t>, </a:t>
            </a:r>
            <a:r>
              <a:rPr lang="en-US" dirty="0" err="1" smtClean="0"/>
              <a:t>Dreizler</a:t>
            </a:r>
            <a:r>
              <a:rPr lang="en-US" dirty="0" smtClean="0"/>
              <a:t> and Gross, (Springer-</a:t>
            </a:r>
            <a:r>
              <a:rPr lang="en-US" dirty="0" err="1" smtClean="0"/>
              <a:t>Verlag</a:t>
            </a:r>
            <a:r>
              <a:rPr lang="en-US" dirty="0" smtClean="0"/>
              <a:t>, Berlin, 1990)</a:t>
            </a:r>
          </a:p>
          <a:p>
            <a:pPr lvl="1"/>
            <a:r>
              <a:rPr lang="en-US" i="1" dirty="0" smtClean="0"/>
              <a:t>Density Functional Theory of Atoms and Molecules</a:t>
            </a:r>
            <a:r>
              <a:rPr lang="en-US" dirty="0" smtClean="0"/>
              <a:t>, Parr and Yang (Oxford, New York, 1989)</a:t>
            </a:r>
          </a:p>
          <a:p>
            <a:pPr lvl="1"/>
            <a:r>
              <a:rPr lang="en-US" i="1" dirty="0" smtClean="0"/>
              <a:t>A Chemist’s Guide to Density Functional Theory </a:t>
            </a:r>
            <a:r>
              <a:rPr lang="en-US" dirty="0" smtClean="0"/>
              <a:t>, Koch and </a:t>
            </a:r>
            <a:r>
              <a:rPr lang="en-US" dirty="0" err="1" smtClean="0"/>
              <a:t>Holthausen</a:t>
            </a:r>
            <a:r>
              <a:rPr lang="en-US" dirty="0" smtClean="0"/>
              <a:t>  (Wiley-VCH, Weinheim,2000</a:t>
            </a:r>
            <a:r>
              <a:rPr lang="en-US" sz="1800" dirty="0" smtClean="0"/>
              <a:t>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3BF8-D288-41E1-A7DD-869893C4CE70}" type="slidenum">
              <a:rPr lang="en-US" smtClean="0"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Energy as function of 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3BF8-D288-41E1-A7DD-869893C4CE70}" type="slidenum">
              <a:rPr lang="en-US" smtClean="0"/>
              <a:t>20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943100"/>
            <a:ext cx="64008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5867400" y="22098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 </a:t>
            </a:r>
            <a:r>
              <a:rPr lang="en-US" dirty="0" err="1" smtClean="0"/>
              <a:t>Dreizler</a:t>
            </a:r>
            <a:r>
              <a:rPr lang="en-US" dirty="0" smtClean="0"/>
              <a:t> + Gross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4CB89-A841-45B0-9A2B-797B9B1E34FA}" type="slidenum">
              <a:rPr lang="en-US"/>
              <a:pPr/>
              <a:t>21</a:t>
            </a:fld>
            <a:endParaRPr lang="en-US"/>
          </a:p>
        </p:txBody>
      </p:sp>
      <p:sp>
        <p:nvSpPr>
          <p:cNvPr id="1240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Derivative discontinuity</a:t>
            </a:r>
          </a:p>
        </p:txBody>
      </p:sp>
      <p:pic>
        <p:nvPicPr>
          <p:cNvPr id="124006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4419600"/>
            <a:ext cx="2895600" cy="19635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</p:pic>
      <p:sp>
        <p:nvSpPr>
          <p:cNvPr id="124007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772400" cy="4419600"/>
          </a:xfrm>
        </p:spPr>
        <p:txBody>
          <a:bodyPr/>
          <a:lstStyle/>
          <a:p>
            <a:r>
              <a:rPr lang="en-US" dirty="0"/>
              <a:t>When you add a tiny fraction of an electron to a system, the KS potential shifts uniformly, since before, </a:t>
            </a:r>
            <a:r>
              <a:rPr lang="en-US" dirty="0" err="1">
                <a:latin typeface="Symbol" pitchFamily="18" charset="2"/>
              </a:rPr>
              <a:t>e</a:t>
            </a:r>
            <a:r>
              <a:rPr lang="en-US" baseline="-25000" dirty="0" err="1"/>
              <a:t>HOMO</a:t>
            </a:r>
            <a:r>
              <a:rPr lang="en-US" dirty="0"/>
              <a:t> (N)=-I, but now, </a:t>
            </a:r>
            <a:r>
              <a:rPr lang="en-US" dirty="0" err="1">
                <a:latin typeface="Symbol" pitchFamily="18" charset="2"/>
              </a:rPr>
              <a:t>e</a:t>
            </a:r>
            <a:r>
              <a:rPr lang="en-US" baseline="-25000" dirty="0" err="1"/>
              <a:t>HOMO</a:t>
            </a:r>
            <a:r>
              <a:rPr lang="en-US" dirty="0"/>
              <a:t> (</a:t>
            </a:r>
            <a:r>
              <a:rPr lang="en-US" dirty="0" err="1"/>
              <a:t>N+</a:t>
            </a:r>
            <a:r>
              <a:rPr lang="en-US" dirty="0" err="1">
                <a:latin typeface="Symbol" pitchFamily="18" charset="2"/>
              </a:rPr>
              <a:t>d</a:t>
            </a:r>
            <a:r>
              <a:rPr lang="en-US" dirty="0"/>
              <a:t>)=-A</a:t>
            </a:r>
          </a:p>
          <a:p>
            <a:r>
              <a:rPr lang="en-US" dirty="0"/>
              <a:t>Thus </a:t>
            </a:r>
            <a:r>
              <a:rPr lang="en-US" dirty="0" err="1"/>
              <a:t>v</a:t>
            </a:r>
            <a:r>
              <a:rPr lang="en-US" baseline="-25000" dirty="0" err="1"/>
              <a:t>s</a:t>
            </a:r>
            <a:r>
              <a:rPr lang="en-US" dirty="0"/>
              <a:t>(r) must jump by </a:t>
            </a:r>
            <a:r>
              <a:rPr lang="en-US" dirty="0" err="1">
                <a:latin typeface="Symbol" pitchFamily="18" charset="2"/>
              </a:rPr>
              <a:t>D</a:t>
            </a:r>
            <a:r>
              <a:rPr lang="en-US" baseline="-25000" dirty="0" err="1"/>
              <a:t>xc</a:t>
            </a:r>
            <a:r>
              <a:rPr lang="en-US" dirty="0"/>
              <a:t>=(I-A)- </a:t>
            </a:r>
            <a:r>
              <a:rPr lang="en-US" dirty="0" smtClean="0"/>
              <a:t>(</a:t>
            </a:r>
            <a:r>
              <a:rPr lang="en-US" dirty="0" smtClean="0">
                <a:latin typeface="Symbol" pitchFamily="18" charset="2"/>
                <a:sym typeface="Symbol"/>
              </a:rPr>
              <a:t></a:t>
            </a:r>
            <a:r>
              <a:rPr lang="en-US" baseline="-25000" dirty="0" smtClean="0"/>
              <a:t>HOMO-</a:t>
            </a:r>
            <a:r>
              <a:rPr lang="en-US" dirty="0" err="1" smtClean="0">
                <a:latin typeface="Symbol" pitchFamily="18" charset="2"/>
              </a:rPr>
              <a:t>e</a:t>
            </a:r>
            <a:r>
              <a:rPr lang="en-US" baseline="-25000" dirty="0" err="1" smtClean="0"/>
              <a:t>LUMO</a:t>
            </a:r>
            <a:r>
              <a:rPr lang="en-US" dirty="0"/>
              <a:t>)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CA49B-F904-4B2F-B680-15C8DEE2E83E}" type="slidenum">
              <a:rPr lang="en-US"/>
              <a:pPr/>
              <a:t>22</a:t>
            </a:fld>
            <a:endParaRPr lang="en-US"/>
          </a:p>
        </p:txBody>
      </p:sp>
      <p:sp>
        <p:nvSpPr>
          <p:cNvPr id="1256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 Potentials</a:t>
            </a:r>
          </a:p>
        </p:txBody>
      </p:sp>
      <p:sp>
        <p:nvSpPr>
          <p:cNvPr id="1256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564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2286000"/>
            <a:ext cx="3600450" cy="2428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</p:pic>
      <p:pic>
        <p:nvPicPr>
          <p:cNvPr id="125645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2286000"/>
            <a:ext cx="3695700" cy="2390775"/>
          </a:xfrm>
          <a:prstGeom prst="rect">
            <a:avLst/>
          </a:prstGeom>
          <a:solidFill>
            <a:schemeClr val="accent1">
              <a:alpha val="0"/>
            </a:schemeClr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</p:pic>
      <p:pic>
        <p:nvPicPr>
          <p:cNvPr id="1256454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0" y="4876800"/>
            <a:ext cx="5543550" cy="6667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</p:pic>
      <p:pic>
        <p:nvPicPr>
          <p:cNvPr id="1256455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971800" y="5638800"/>
            <a:ext cx="2743200" cy="5524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</p:pic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D98F6-2F3A-4492-8E6F-E93741BC8781}" type="slidenum">
              <a:rPr lang="en-US"/>
              <a:pPr/>
              <a:t>23</a:t>
            </a:fld>
            <a:endParaRPr lang="en-US"/>
          </a:p>
        </p:txBody>
      </p:sp>
      <p:sp>
        <p:nvSpPr>
          <p:cNvPr id="129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Missing derivative discontinuity in LDA</a:t>
            </a:r>
          </a:p>
        </p:txBody>
      </p:sp>
      <p:pic>
        <p:nvPicPr>
          <p:cNvPr id="1299461" name="Picture 5"/>
          <p:cNvPicPr>
            <a:picLocks noChangeAspect="1" noChangeArrowheads="1"/>
          </p:cNvPicPr>
          <p:nvPr>
            <p:ph type="body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209800" y="1600200"/>
            <a:ext cx="4267200" cy="3033713"/>
          </a:xfrm>
          <a:noFill/>
          <a:ln/>
        </p:spPr>
      </p:pic>
      <p:sp>
        <p:nvSpPr>
          <p:cNvPr id="1299462" name="Text Box 6"/>
          <p:cNvSpPr txBox="1">
            <a:spLocks noChangeArrowheads="1"/>
          </p:cNvSpPr>
          <p:nvPr/>
        </p:nvSpPr>
        <p:spPr bwMode="auto">
          <a:xfrm>
            <a:off x="1066800" y="5257800"/>
            <a:ext cx="70104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LDA looks like exact, shifted by about I/2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we’ll cover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Simplest possible example of a functional</a:t>
            </a:r>
          </a:p>
          <a:p>
            <a:r>
              <a:rPr lang="en-US" dirty="0" smtClean="0"/>
              <a:t>Essentials of KS-DFT, and functional zoo</a:t>
            </a:r>
          </a:p>
          <a:p>
            <a:r>
              <a:rPr lang="en-US" dirty="0" smtClean="0"/>
              <a:t>Important conditions not met by standard </a:t>
            </a:r>
            <a:r>
              <a:rPr lang="en-US" dirty="0" err="1" smtClean="0"/>
              <a:t>functionals</a:t>
            </a:r>
            <a:r>
              <a:rPr lang="en-US" dirty="0" smtClean="0"/>
              <a:t>:  Self-interaction and derivative discontinuity</a:t>
            </a:r>
          </a:p>
          <a:p>
            <a:r>
              <a:rPr lang="en-US" dirty="0" smtClean="0"/>
              <a:t>Exact exchange</a:t>
            </a:r>
          </a:p>
          <a:p>
            <a:r>
              <a:rPr lang="en-US" dirty="0" smtClean="0"/>
              <a:t>Quiz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3BF8-D288-41E1-A7DD-869893C4CE70}" type="slidenum">
              <a:rPr lang="en-US" smtClean="0"/>
              <a:t>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we’ll cover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Simplest possible example of a functional</a:t>
            </a:r>
          </a:p>
          <a:p>
            <a:r>
              <a:rPr lang="en-US" dirty="0" smtClean="0"/>
              <a:t>Essentials of KS-DFT, and functional zoo</a:t>
            </a:r>
          </a:p>
          <a:p>
            <a:r>
              <a:rPr lang="en-US" dirty="0" smtClean="0"/>
              <a:t>Important conditions not met by standard </a:t>
            </a:r>
            <a:r>
              <a:rPr lang="en-US" dirty="0" err="1" smtClean="0"/>
              <a:t>functionals</a:t>
            </a:r>
            <a:r>
              <a:rPr lang="en-US" dirty="0" smtClean="0"/>
              <a:t>:  Self-interaction and derivative discontinuity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Exact exchange</a:t>
            </a:r>
          </a:p>
          <a:p>
            <a:r>
              <a:rPr lang="en-US" dirty="0" smtClean="0"/>
              <a:t>Quiz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3BF8-D288-41E1-A7DD-869893C4CE70}" type="slidenum">
              <a:rPr lang="en-US" smtClean="0"/>
              <a:t>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</a:t>
            </a:r>
            <a:r>
              <a:rPr lang="en-US" baseline="0" dirty="0" smtClean="0"/>
              <a:t> ever happened to HF?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600200"/>
            <a:ext cx="7772400" cy="4114800"/>
          </a:xfrm>
        </p:spPr>
        <p:txBody>
          <a:bodyPr/>
          <a:lstStyle/>
          <a:p>
            <a:r>
              <a:rPr lang="en-US" dirty="0" smtClean="0"/>
              <a:t>We know E</a:t>
            </a:r>
            <a:r>
              <a:rPr lang="en-US" baseline="-25000" dirty="0" smtClean="0"/>
              <a:t>x</a:t>
            </a:r>
            <a:r>
              <a:rPr lang="en-US" dirty="0" smtClean="0"/>
              <a:t> is just</a:t>
            </a:r>
          </a:p>
          <a:p>
            <a:endParaRPr lang="en-US" dirty="0"/>
          </a:p>
          <a:p>
            <a:r>
              <a:rPr lang="en-US" dirty="0" smtClean="0"/>
              <a:t>So why can’t we just put that in KS equations?</a:t>
            </a:r>
          </a:p>
          <a:p>
            <a:endParaRPr lang="en-US" dirty="0"/>
          </a:p>
          <a:p>
            <a:r>
              <a:rPr lang="en-US" dirty="0" smtClean="0"/>
              <a:t>Because don’t know E</a:t>
            </a:r>
            <a:r>
              <a:rPr lang="en-US" baseline="-25000" dirty="0" smtClean="0"/>
              <a:t>x</a:t>
            </a:r>
            <a:r>
              <a:rPr lang="en-US" dirty="0" smtClean="0"/>
              <a:t>[n], so must approximate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APS tutorial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53C8EA-8D9E-4073-98D7-E36D6CCA5865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2209800"/>
            <a:ext cx="640080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4BC24-69EA-4D94-9074-8730CA296385}" type="slidenum">
              <a:rPr lang="en-US"/>
              <a:pPr/>
              <a:t>27</a:t>
            </a:fld>
            <a:endParaRPr lang="en-US" dirty="0"/>
          </a:p>
        </p:txBody>
      </p:sp>
      <p:sp>
        <p:nvSpPr>
          <p:cNvPr id="1244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OEP</a:t>
            </a:r>
          </a:p>
        </p:txBody>
      </p:sp>
      <p:sp>
        <p:nvSpPr>
          <p:cNvPr id="1244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371600"/>
            <a:ext cx="7772400" cy="49530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Way to handle orbital-dependent </a:t>
            </a:r>
            <a:r>
              <a:rPr lang="en-US" dirty="0" err="1"/>
              <a:t>functionals</a:t>
            </a:r>
            <a:r>
              <a:rPr lang="en-US" dirty="0"/>
              <a:t> in KS scheme, i.e., with single multiplicative </a:t>
            </a:r>
            <a:r>
              <a:rPr lang="en-US" dirty="0" smtClean="0"/>
              <a:t>KS potential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Still density </a:t>
            </a:r>
            <a:r>
              <a:rPr lang="en-US" dirty="0" err="1"/>
              <a:t>functionals</a:t>
            </a:r>
            <a:r>
              <a:rPr lang="en-US" dirty="0"/>
              <a:t>, since </a:t>
            </a:r>
            <a:r>
              <a:rPr lang="en-US" dirty="0" err="1"/>
              <a:t>orbitals</a:t>
            </a:r>
            <a:r>
              <a:rPr lang="en-US" dirty="0"/>
              <a:t> uniquely determined by density</a:t>
            </a:r>
          </a:p>
          <a:p>
            <a:pPr>
              <a:lnSpc>
                <a:spcPct val="90000"/>
              </a:lnSpc>
            </a:pPr>
            <a:r>
              <a:rPr lang="en-US" dirty="0"/>
              <a:t>Often called OPM</a:t>
            </a:r>
          </a:p>
          <a:p>
            <a:pPr>
              <a:lnSpc>
                <a:spcPct val="90000"/>
              </a:lnSpc>
            </a:pPr>
            <a:r>
              <a:rPr lang="en-US" dirty="0"/>
              <a:t>Several schemes to implement, all much more expensive than regular </a:t>
            </a:r>
            <a:r>
              <a:rPr lang="en-US" dirty="0" smtClean="0"/>
              <a:t>KS-DFT 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Can improve </a:t>
            </a:r>
            <a:r>
              <a:rPr lang="en-US" dirty="0"/>
              <a:t>other properties: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No self-interaction error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Potentials </a:t>
            </a:r>
            <a:r>
              <a:rPr lang="en-US" dirty="0" smtClean="0"/>
              <a:t>and orbital energies much better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Approximates </a:t>
            </a:r>
            <a:r>
              <a:rPr lang="en-US" dirty="0"/>
              <a:t>derivative discontinuity</a:t>
            </a:r>
          </a:p>
          <a:p>
            <a:pPr lvl="1">
              <a:lnSpc>
                <a:spcPct val="90000"/>
              </a:lnSpc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APS tutorial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257800" y="5334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See RMP , </a:t>
            </a:r>
            <a:r>
              <a:rPr lang="en-US" dirty="0" err="1" smtClean="0"/>
              <a:t>Kuemmel</a:t>
            </a:r>
            <a:r>
              <a:rPr lang="en-US" dirty="0" smtClean="0"/>
              <a:t> and </a:t>
            </a:r>
            <a:r>
              <a:rPr lang="en-US" dirty="0" err="1" smtClean="0"/>
              <a:t>Kronik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44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44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44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44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44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244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244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244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F25D6-FDF4-4DCC-85D9-5C7854B28236}" type="slidenum">
              <a:rPr lang="en-US"/>
              <a:pPr/>
              <a:t>28</a:t>
            </a:fld>
            <a:endParaRPr lang="en-US"/>
          </a:p>
        </p:txBody>
      </p:sp>
      <p:sp>
        <p:nvSpPr>
          <p:cNvPr id="1246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HF versus EXX</a:t>
            </a:r>
          </a:p>
        </p:txBody>
      </p:sp>
      <p:sp>
        <p:nvSpPr>
          <p:cNvPr id="1246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772400" cy="4648200"/>
          </a:xfrm>
        </p:spPr>
        <p:txBody>
          <a:bodyPr>
            <a:normAutofit/>
          </a:bodyPr>
          <a:lstStyle/>
          <a:p>
            <a:r>
              <a:rPr lang="en-US" dirty="0"/>
              <a:t>HF minimizes E</a:t>
            </a:r>
            <a:r>
              <a:rPr lang="en-US" baseline="-25000" dirty="0"/>
              <a:t>x</a:t>
            </a:r>
            <a:r>
              <a:rPr lang="en-US" dirty="0"/>
              <a:t> [{</a:t>
            </a:r>
            <a:r>
              <a:rPr lang="en-US" dirty="0" err="1">
                <a:latin typeface="Symbol" pitchFamily="18" charset="2"/>
              </a:rPr>
              <a:t>f</a:t>
            </a:r>
            <a:r>
              <a:rPr lang="en-US" baseline="-25000" dirty="0" err="1"/>
              <a:t>i</a:t>
            </a:r>
            <a:r>
              <a:rPr lang="en-US" dirty="0"/>
              <a:t>}] over all possible </a:t>
            </a:r>
            <a:r>
              <a:rPr lang="en-US" dirty="0" err="1" smtClean="0"/>
              <a:t>wavefunctions</a:t>
            </a:r>
            <a:endParaRPr lang="en-US" dirty="0"/>
          </a:p>
          <a:p>
            <a:r>
              <a:rPr lang="en-US" dirty="0"/>
              <a:t>EXX includes additional constraint of common potential (i.e., KS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Yield almost identical </a:t>
            </a:r>
            <a:r>
              <a:rPr lang="en-US" dirty="0" smtClean="0"/>
              <a:t>total energies</a:t>
            </a:r>
            <a:r>
              <a:rPr lang="en-US" dirty="0"/>
              <a:t>, with HF </a:t>
            </a:r>
            <a:r>
              <a:rPr lang="en-US" dirty="0" smtClean="0"/>
              <a:t>an </a:t>
            </a:r>
            <a:r>
              <a:rPr lang="en-US" dirty="0" err="1" smtClean="0"/>
              <a:t>eensty</a:t>
            </a:r>
            <a:r>
              <a:rPr lang="en-US" dirty="0" smtClean="0"/>
              <a:t> bit lower.</a:t>
            </a:r>
            <a:endParaRPr lang="en-US" dirty="0"/>
          </a:p>
          <a:p>
            <a:r>
              <a:rPr lang="en-US" dirty="0" smtClean="0"/>
              <a:t>Occupied orbital </a:t>
            </a:r>
            <a:r>
              <a:rPr lang="en-US" dirty="0"/>
              <a:t>energies very similar, but big difference in unoccupied </a:t>
            </a:r>
            <a:r>
              <a:rPr lang="en-US" dirty="0" err="1" smtClean="0"/>
              <a:t>orbitals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46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46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46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46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4DCE0-810C-43F8-B223-E4544CD260A6}" type="slidenum">
              <a:rPr lang="en-US"/>
              <a:pPr/>
              <a:t>29</a:t>
            </a:fld>
            <a:endParaRPr lang="en-US"/>
          </a:p>
        </p:txBody>
      </p:sp>
      <p:sp>
        <p:nvSpPr>
          <p:cNvPr id="130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tale of three gaps</a:t>
            </a:r>
            <a:endParaRPr lang="en-US" dirty="0"/>
          </a:p>
        </p:txBody>
      </p:sp>
      <p:sp>
        <p:nvSpPr>
          <p:cNvPr id="130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772400" cy="48768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Fundamental gap: </a:t>
            </a:r>
          </a:p>
          <a:p>
            <a:pPr lvl="1">
              <a:lnSpc>
                <a:spcPct val="90000"/>
              </a:lnSpc>
            </a:pPr>
            <a:r>
              <a:rPr lang="el-GR" dirty="0" smtClean="0"/>
              <a:t>Δ</a:t>
            </a:r>
            <a:r>
              <a:rPr lang="en-US" dirty="0" smtClean="0"/>
              <a:t> </a:t>
            </a:r>
            <a:r>
              <a:rPr lang="en-US" dirty="0"/>
              <a:t>= I – A  </a:t>
            </a:r>
            <a:r>
              <a:rPr lang="en-US" dirty="0" smtClean="0"/>
              <a:t>=</a:t>
            </a:r>
            <a:r>
              <a:rPr lang="en-US" dirty="0"/>
              <a:t>24.6eV for </a:t>
            </a:r>
            <a:r>
              <a:rPr lang="en-US" dirty="0" smtClean="0"/>
              <a:t>He</a:t>
            </a: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Kohn-Sham gap: </a:t>
            </a:r>
          </a:p>
          <a:p>
            <a:pPr lvl="1">
              <a:lnSpc>
                <a:spcPct val="90000"/>
              </a:lnSpc>
            </a:pPr>
            <a:r>
              <a:rPr lang="el-GR" dirty="0" smtClean="0"/>
              <a:t>Δ</a:t>
            </a:r>
            <a:r>
              <a:rPr lang="en-US" baseline="-25000" dirty="0" smtClean="0"/>
              <a:t>s</a:t>
            </a:r>
            <a:r>
              <a:rPr lang="en-US" dirty="0" smtClean="0"/>
              <a:t> = </a:t>
            </a:r>
            <a:r>
              <a:rPr lang="en-US" dirty="0" err="1" smtClean="0">
                <a:latin typeface="Symbol" pitchFamily="18" charset="2"/>
              </a:rPr>
              <a:t>e</a:t>
            </a:r>
            <a:r>
              <a:rPr lang="en-US" baseline="-25000" dirty="0" err="1" smtClean="0"/>
              <a:t>HOMO</a:t>
            </a:r>
            <a:r>
              <a:rPr lang="en-US" dirty="0" err="1" smtClean="0"/>
              <a:t>-</a:t>
            </a:r>
            <a:r>
              <a:rPr lang="en-US" dirty="0" err="1" smtClean="0">
                <a:latin typeface="Symbol" pitchFamily="18" charset="2"/>
              </a:rPr>
              <a:t>e</a:t>
            </a:r>
            <a:r>
              <a:rPr lang="en-US" baseline="-25000" dirty="0" err="1" smtClean="0"/>
              <a:t>LUMO</a:t>
            </a:r>
            <a:r>
              <a:rPr lang="en-US" dirty="0" smtClean="0"/>
              <a:t> = 21.16 </a:t>
            </a:r>
            <a:r>
              <a:rPr lang="en-US" dirty="0" err="1" smtClean="0"/>
              <a:t>eV</a:t>
            </a:r>
            <a:endParaRPr lang="en-US" dirty="0" smtClean="0"/>
          </a:p>
          <a:p>
            <a:pPr lvl="1">
              <a:lnSpc>
                <a:spcPct val="90000"/>
              </a:lnSpc>
              <a:buFontTx/>
              <a:buNone/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Derivative discontinuity: </a:t>
            </a:r>
            <a:r>
              <a:rPr lang="en-US" dirty="0" err="1" smtClean="0">
                <a:latin typeface="Symbol" pitchFamily="18" charset="2"/>
              </a:rPr>
              <a:t>D</a:t>
            </a:r>
            <a:r>
              <a:rPr lang="en-US" baseline="-25000" dirty="0" err="1" smtClean="0"/>
              <a:t>xc</a:t>
            </a:r>
            <a:r>
              <a:rPr lang="en-US" dirty="0" smtClean="0"/>
              <a:t>= </a:t>
            </a:r>
            <a:r>
              <a:rPr lang="el-GR" dirty="0" smtClean="0"/>
              <a:t>Δ</a:t>
            </a:r>
            <a:r>
              <a:rPr lang="en-US" dirty="0" smtClean="0"/>
              <a:t>-</a:t>
            </a:r>
            <a:r>
              <a:rPr lang="el-GR" dirty="0" smtClean="0"/>
              <a:t>Δ</a:t>
            </a:r>
            <a:r>
              <a:rPr lang="en-US" baseline="-25000" dirty="0" smtClean="0"/>
              <a:t>s</a:t>
            </a: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Lowest </a:t>
            </a:r>
            <a:r>
              <a:rPr lang="en-US" dirty="0"/>
              <a:t>optical transition: </a:t>
            </a:r>
          </a:p>
          <a:p>
            <a:pPr lvl="1">
              <a:lnSpc>
                <a:spcPct val="90000"/>
              </a:lnSpc>
            </a:pPr>
            <a:r>
              <a:rPr lang="en-US" dirty="0" err="1">
                <a:latin typeface="Symbol" pitchFamily="18" charset="2"/>
              </a:rPr>
              <a:t>w</a:t>
            </a:r>
            <a:r>
              <a:rPr lang="en-US" baseline="-25000" dirty="0" err="1"/>
              <a:t>min</a:t>
            </a:r>
            <a:r>
              <a:rPr lang="en-US" dirty="0"/>
              <a:t>= E(1s,2p)-E(1s</a:t>
            </a:r>
            <a:r>
              <a:rPr lang="en-US" baseline="30000" dirty="0"/>
              <a:t>2</a:t>
            </a:r>
            <a:r>
              <a:rPr lang="en-US" dirty="0"/>
              <a:t>) = 21.22eV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NOTE</a:t>
            </a:r>
            <a:r>
              <a:rPr lang="en-US" dirty="0"/>
              <a:t>:  All same if non-interacting, all different when interacting </a:t>
            </a:r>
          </a:p>
          <a:p>
            <a:pPr>
              <a:lnSpc>
                <a:spcPct val="90000"/>
              </a:lnSpc>
            </a:pPr>
            <a:r>
              <a:rPr lang="en-US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Of course, </a:t>
            </a:r>
            <a:r>
              <a:rPr lang="en-US" dirty="0" err="1" smtClean="0">
                <a:latin typeface="Symbol" pitchFamily="18" charset="2"/>
              </a:rPr>
              <a:t>e</a:t>
            </a:r>
            <a:r>
              <a:rPr lang="en-US" baseline="-25000" dirty="0" err="1" smtClean="0"/>
              <a:t>HOMO</a:t>
            </a:r>
            <a:r>
              <a:rPr lang="en-US" dirty="0" smtClean="0"/>
              <a:t>(LDA)=15.5 </a:t>
            </a:r>
            <a:r>
              <a:rPr lang="en-US" dirty="0" err="1" smtClean="0"/>
              <a:t>eV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0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0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0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30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30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3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303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35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3035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we’ll cover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Simplest possible example of a functional</a:t>
            </a:r>
          </a:p>
          <a:p>
            <a:r>
              <a:rPr lang="en-US" dirty="0" smtClean="0"/>
              <a:t>Essentials of KS-DFT, and functional zoo</a:t>
            </a:r>
          </a:p>
          <a:p>
            <a:r>
              <a:rPr lang="en-US" dirty="0" smtClean="0"/>
              <a:t>Important conditions not met by standard </a:t>
            </a:r>
            <a:r>
              <a:rPr lang="en-US" dirty="0" err="1" smtClean="0"/>
              <a:t>functionals</a:t>
            </a:r>
            <a:r>
              <a:rPr lang="en-US" dirty="0" smtClean="0"/>
              <a:t>:  Self-interaction and derivative discontinuity</a:t>
            </a:r>
          </a:p>
          <a:p>
            <a:r>
              <a:rPr lang="en-US" dirty="0" smtClean="0"/>
              <a:t>Exact exchange</a:t>
            </a:r>
          </a:p>
          <a:p>
            <a:r>
              <a:rPr lang="en-US" dirty="0" smtClean="0"/>
              <a:t>Quiz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3BF8-D288-41E1-A7DD-869893C4CE70}" type="slidenum">
              <a:rPr lang="en-US" smtClean="0"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Clr>
                <a:srgbClr val="FF0000"/>
              </a:buClr>
              <a:buFont typeface="+mj-lt"/>
              <a:buAutoNum type="arabicPeriod"/>
            </a:pPr>
            <a:r>
              <a:rPr lang="en-US" dirty="0" smtClean="0"/>
              <a:t>Do local </a:t>
            </a:r>
            <a:r>
              <a:rPr lang="en-US" dirty="0" err="1" smtClean="0"/>
              <a:t>functionals</a:t>
            </a:r>
            <a:r>
              <a:rPr lang="en-US" dirty="0" smtClean="0"/>
              <a:t> do better for:</a:t>
            </a:r>
          </a:p>
          <a:p>
            <a:pPr marL="971550" lvl="1" indent="-514350">
              <a:buClr>
                <a:srgbClr val="FF0000"/>
              </a:buClr>
              <a:buNone/>
            </a:pPr>
            <a:r>
              <a:rPr lang="en-US" dirty="0" smtClean="0"/>
              <a:t>A. small N,    B. large N ?</a:t>
            </a:r>
          </a:p>
          <a:p>
            <a:pPr marL="514350" indent="-514350">
              <a:buClr>
                <a:srgbClr val="FF0000"/>
              </a:buClr>
              <a:buFont typeface="+mj-lt"/>
              <a:buAutoNum type="arabicPeriod"/>
            </a:pPr>
            <a:r>
              <a:rPr lang="en-US" dirty="0" smtClean="0"/>
              <a:t>How many empirical parameters are too many?</a:t>
            </a:r>
          </a:p>
          <a:p>
            <a:pPr marL="971550" lvl="1" indent="-514350">
              <a:buClr>
                <a:srgbClr val="FF0000"/>
              </a:buClr>
              <a:buNone/>
            </a:pPr>
            <a:r>
              <a:rPr lang="en-US" dirty="0" smtClean="0"/>
              <a:t>A. 1;   B. 10., C. 100+</a:t>
            </a:r>
          </a:p>
          <a:p>
            <a:pPr marL="514350" indent="-514350">
              <a:buClr>
                <a:srgbClr val="FF0000"/>
              </a:buClr>
              <a:buFont typeface="+mj-lt"/>
              <a:buAutoNum type="arabicPeriod"/>
            </a:pPr>
            <a:r>
              <a:rPr lang="en-US" dirty="0" smtClean="0"/>
              <a:t>GGA’s have no self-interaction error,</a:t>
            </a:r>
          </a:p>
          <a:p>
            <a:pPr marL="971550" lvl="1" indent="-514350">
              <a:buClr>
                <a:srgbClr val="FF0000"/>
              </a:buClr>
              <a:buNone/>
            </a:pPr>
            <a:r>
              <a:rPr lang="en-US" dirty="0" smtClean="0"/>
              <a:t>True or false?</a:t>
            </a:r>
          </a:p>
          <a:p>
            <a:pPr marL="514350" indent="-514350">
              <a:buClr>
                <a:srgbClr val="FF0000"/>
              </a:buClr>
              <a:buFont typeface="+mj-lt"/>
              <a:buAutoNum type="arabicPeriod"/>
            </a:pPr>
            <a:r>
              <a:rPr lang="en-US" dirty="0" smtClean="0"/>
              <a:t>The Kohn-Sham gap would equal the true gap if only we had the exact functional?</a:t>
            </a:r>
          </a:p>
          <a:p>
            <a:pPr marL="514350" indent="-514350">
              <a:buClr>
                <a:srgbClr val="FF0000"/>
              </a:buClr>
              <a:buFont typeface="+mj-lt"/>
              <a:buAutoNum type="arabicPeriod"/>
            </a:pPr>
            <a:r>
              <a:rPr lang="en-US" dirty="0" smtClean="0"/>
              <a:t>Why not use E</a:t>
            </a:r>
            <a:r>
              <a:rPr lang="en-US" baseline="-25000" dirty="0" smtClean="0"/>
              <a:t>x</a:t>
            </a:r>
            <a:r>
              <a:rPr lang="en-US" dirty="0" smtClean="0"/>
              <a:t> in small calculations to improve geometries, etc.?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3BF8-D288-41E1-A7DD-869893C4CE70}" type="slidenum">
              <a:rPr lang="en-US" smtClean="0"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we’ve learned, maybe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Ground-state density determines all properties of system, </a:t>
            </a:r>
            <a:r>
              <a:rPr lang="en-US" i="1" dirty="0" smtClean="0"/>
              <a:t>in principle</a:t>
            </a:r>
            <a:r>
              <a:rPr lang="en-US" dirty="0" smtClean="0"/>
              <a:t>, but in practice, only really get energy and density (which is 90% of what you want).</a:t>
            </a:r>
            <a:endParaRPr lang="en-US" dirty="0" smtClean="0"/>
          </a:p>
          <a:p>
            <a:r>
              <a:rPr lang="en-US" dirty="0" smtClean="0"/>
              <a:t>Local density functional theories give roughly correct answers, but are too inaccurate to be helpful in quantum chemistry.</a:t>
            </a:r>
          </a:p>
          <a:p>
            <a:r>
              <a:rPr lang="en-US" dirty="0" smtClean="0"/>
              <a:t>The commonly-used </a:t>
            </a:r>
            <a:r>
              <a:rPr lang="en-US" dirty="0" err="1" smtClean="0"/>
              <a:t>functionals</a:t>
            </a:r>
            <a:r>
              <a:rPr lang="en-US" dirty="0" smtClean="0"/>
              <a:t> in chemistry are well-founded and have few parameters.</a:t>
            </a:r>
            <a:endParaRPr lang="en-US" dirty="0" smtClean="0"/>
          </a:p>
          <a:p>
            <a:r>
              <a:rPr lang="en-US" dirty="0" smtClean="0"/>
              <a:t>There are known exact properties of the density in real atoms.</a:t>
            </a:r>
            <a:endParaRPr lang="en-US" dirty="0"/>
          </a:p>
          <a:p>
            <a:r>
              <a:rPr lang="en-US" dirty="0" smtClean="0"/>
              <a:t>There are subtle and bizarre effects in the KS potential because real electrons do interact.</a:t>
            </a:r>
          </a:p>
          <a:p>
            <a:r>
              <a:rPr lang="en-US" dirty="0" smtClean="0"/>
              <a:t>Exact exchange is expensive, and we don’t have a correlation functional to go with it, but it improves some properties.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3BF8-D288-41E1-A7DD-869893C4CE70}" type="slidenum">
              <a:rPr lang="en-US" smtClean="0"/>
              <a:t>31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sp>
        <p:nvSpPr>
          <p:cNvPr id="205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B247A7-AA27-4F72-88A8-A4A7A81C694C}" type="slidenum">
              <a:rPr lang="en-US" smtClean="0"/>
              <a:pPr/>
              <a:t>4</a:t>
            </a:fld>
            <a:endParaRPr lang="en-US" dirty="0" smtClean="0"/>
          </a:p>
        </p:txBody>
      </p:sp>
      <p:sp>
        <p:nvSpPr>
          <p:cNvPr id="20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Atomic </a:t>
            </a:r>
            <a:r>
              <a:rPr lang="en-US" dirty="0" smtClean="0"/>
              <a:t>units and particles in box</a:t>
            </a:r>
            <a:endParaRPr lang="en-US" dirty="0" smtClean="0"/>
          </a:p>
        </p:txBody>
      </p:sp>
      <p:sp>
        <p:nvSpPr>
          <p:cNvPr id="12113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219200"/>
            <a:ext cx="6934200" cy="4800600"/>
          </a:xfrm>
        </p:spPr>
        <p:txBody>
          <a:bodyPr/>
          <a:lstStyle/>
          <a:p>
            <a:r>
              <a:rPr lang="en-US" sz="2400" dirty="0" smtClean="0"/>
              <a:t>In atomic units, all energies are in Hartree (1 H = 27.2 </a:t>
            </a:r>
            <a:r>
              <a:rPr lang="en-US" sz="2400" dirty="0" err="1" smtClean="0"/>
              <a:t>eV</a:t>
            </a:r>
            <a:r>
              <a:rPr lang="en-US" sz="2400" dirty="0" smtClean="0"/>
              <a:t>) and all distances in Bohr </a:t>
            </a:r>
            <a:r>
              <a:rPr lang="en-US" sz="2400" dirty="0" smtClean="0"/>
              <a:t>(</a:t>
            </a:r>
            <a:r>
              <a:rPr lang="en-US" sz="2400" dirty="0" smtClean="0"/>
              <a:t>1 a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= 0.529 Å</a:t>
            </a:r>
            <a:r>
              <a:rPr lang="en-US" sz="2400" dirty="0" smtClean="0"/>
              <a:t>)</a:t>
            </a:r>
            <a:endParaRPr lang="en-US" sz="2400" dirty="0" smtClean="0"/>
          </a:p>
          <a:p>
            <a:r>
              <a:rPr lang="en-US" sz="2400" dirty="0" smtClean="0"/>
              <a:t>To write formulas in atomic units, set e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=</a:t>
            </a:r>
            <a:r>
              <a:rPr lang="az-Cyrl-AZ" sz="2400" dirty="0" smtClean="0"/>
              <a:t>Ћ</a:t>
            </a:r>
            <a:r>
              <a:rPr lang="en-US" sz="2400" dirty="0" smtClean="0"/>
              <a:t> = m</a:t>
            </a:r>
            <a:r>
              <a:rPr lang="en-US" sz="2400" baseline="-25000" dirty="0" smtClean="0"/>
              <a:t>e</a:t>
            </a:r>
            <a:r>
              <a:rPr lang="en-US" sz="2400" dirty="0" smtClean="0"/>
              <a:t>=1 </a:t>
            </a:r>
          </a:p>
          <a:p>
            <a:r>
              <a:rPr lang="en-US" sz="2400" dirty="0" smtClean="0"/>
              <a:t>E.g., u</a:t>
            </a:r>
            <a:r>
              <a:rPr lang="en-US" sz="2400" dirty="0" smtClean="0"/>
              <a:t>sual </a:t>
            </a:r>
            <a:r>
              <a:rPr lang="en-US" sz="2400" dirty="0" smtClean="0"/>
              <a:t>formula for energy levels of infinite well of width L: 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Atomic units, box length </a:t>
            </a:r>
            <a:r>
              <a:rPr lang="en-US" sz="2400" dirty="0" smtClean="0"/>
              <a:t> L=1</a:t>
            </a:r>
            <a:r>
              <a:rPr lang="en-US" sz="2400" dirty="0" smtClean="0"/>
              <a:t>:</a:t>
            </a:r>
            <a:endParaRPr lang="en-US" sz="2000" dirty="0" smtClean="0"/>
          </a:p>
        </p:txBody>
      </p:sp>
      <p:graphicFrame>
        <p:nvGraphicFramePr>
          <p:cNvPr id="1211396" name="Object 2"/>
          <p:cNvGraphicFramePr>
            <a:graphicFrameLocks noChangeAspect="1"/>
          </p:cNvGraphicFramePr>
          <p:nvPr>
            <p:ph idx="4294967295"/>
          </p:nvPr>
        </p:nvGraphicFramePr>
        <p:xfrm>
          <a:off x="3048000" y="3124200"/>
          <a:ext cx="2819400" cy="788761"/>
        </p:xfrm>
        <a:graphic>
          <a:graphicData uri="http://schemas.openxmlformats.org/presentationml/2006/ole">
            <p:oleObj spid="_x0000_s1026" name="Equation" r:id="rId5" imgW="1498320" imgH="419040" progId="Equation.3">
              <p:embed/>
            </p:oleObj>
          </a:graphicData>
        </a:graphic>
      </p:graphicFrame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3505200" y="4724400"/>
          <a:ext cx="2724150" cy="788988"/>
        </p:xfrm>
        <a:graphic>
          <a:graphicData uri="http://schemas.openxmlformats.org/presentationml/2006/ole">
            <p:oleObj spid="_x0000_s1030" name="Equation" r:id="rId6" imgW="1447560" imgH="419040" progId="Equation.3">
              <p:embed/>
            </p:oleObj>
          </a:graphicData>
        </a:graphic>
      </p:graphicFrame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APS tutorial</a:t>
            </a:r>
            <a:endParaRPr lang="en-US" dirty="0"/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1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11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1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11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1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11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1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211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1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211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Constructing your </a:t>
            </a:r>
            <a:r>
              <a:rPr lang="en-US" sz="2400" dirty="0" smtClean="0"/>
              <a:t>very first </a:t>
            </a:r>
            <a:r>
              <a:rPr lang="en-US" sz="2400" dirty="0" smtClean="0"/>
              <a:t>density functional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600200"/>
            <a:ext cx="7391400" cy="4419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Let’s look at the kinetic energy of </a:t>
            </a:r>
            <a:r>
              <a:rPr lang="en-US" sz="2800" dirty="0" err="1" smtClean="0"/>
              <a:t>spinless</a:t>
            </a:r>
            <a:r>
              <a:rPr lang="en-US" sz="2800" dirty="0" smtClean="0"/>
              <a:t> </a:t>
            </a:r>
            <a:r>
              <a:rPr lang="en-US" sz="2800" dirty="0" smtClean="0"/>
              <a:t>fermions </a:t>
            </a:r>
            <a:r>
              <a:rPr lang="en-US" sz="2800" dirty="0" smtClean="0"/>
              <a:t>in 1d</a:t>
            </a:r>
            <a:r>
              <a:rPr lang="en-US" sz="2800" dirty="0" smtClean="0"/>
              <a:t>:</a:t>
            </a:r>
            <a:endParaRPr lang="en-US" sz="2800" dirty="0" smtClean="0"/>
          </a:p>
          <a:p>
            <a:r>
              <a:rPr lang="en-US" sz="2800" dirty="0" smtClean="0"/>
              <a:t>Is there some way to get </a:t>
            </a:r>
            <a:r>
              <a:rPr lang="en-US" sz="2800" dirty="0" smtClean="0"/>
              <a:t>T</a:t>
            </a:r>
            <a:r>
              <a:rPr lang="en-US" sz="2800" baseline="-25000" dirty="0" smtClean="0"/>
              <a:t>s</a:t>
            </a:r>
            <a:r>
              <a:rPr lang="en-US" sz="2800" dirty="0" smtClean="0"/>
              <a:t> </a:t>
            </a:r>
            <a:r>
              <a:rPr lang="en-US" sz="2800" i="1" dirty="0" smtClean="0"/>
              <a:t>without</a:t>
            </a:r>
            <a:r>
              <a:rPr lang="en-US" sz="2800" dirty="0" smtClean="0"/>
              <a:t> evaluating all those </a:t>
            </a:r>
            <a:r>
              <a:rPr lang="en-US" sz="2800" dirty="0" smtClean="0"/>
              <a:t>damn </a:t>
            </a:r>
            <a:r>
              <a:rPr lang="en-US" sz="2800" dirty="0" err="1" smtClean="0"/>
              <a:t>orbitals</a:t>
            </a:r>
            <a:r>
              <a:rPr lang="en-US" sz="2800" dirty="0" smtClean="0"/>
              <a:t>? Yes!</a:t>
            </a:r>
          </a:p>
          <a:p>
            <a:r>
              <a:rPr lang="en-US" sz="2800" dirty="0" smtClean="0"/>
              <a:t>Write it as a </a:t>
            </a:r>
            <a:r>
              <a:rPr lang="en-US" sz="2800" i="1" dirty="0" smtClean="0"/>
              <a:t>density</a:t>
            </a:r>
            <a:r>
              <a:rPr lang="en-US" sz="2800" dirty="0" smtClean="0"/>
              <a:t> functional, i.e., an integral over some function of </a:t>
            </a:r>
            <a:r>
              <a:rPr lang="en-US" sz="2800" dirty="0" smtClean="0"/>
              <a:t>n(x).</a:t>
            </a:r>
            <a:endParaRPr lang="en-US" sz="2800" dirty="0" smtClean="0"/>
          </a:p>
          <a:p>
            <a:r>
              <a:rPr lang="en-US" sz="2800" dirty="0" smtClean="0"/>
              <a:t>Simplest choice: </a:t>
            </a:r>
            <a:r>
              <a:rPr lang="en-US" sz="2800" dirty="0" smtClean="0"/>
              <a:t>a </a:t>
            </a:r>
            <a:r>
              <a:rPr lang="en-US" sz="2800" dirty="0" smtClean="0"/>
              <a:t>local approx:</a:t>
            </a:r>
          </a:p>
        </p:txBody>
      </p:sp>
      <p:sp>
        <p:nvSpPr>
          <p:cNvPr id="3078" name="Date Placeholder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307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F80A6B-1AF6-44A1-97DE-C09CFCD3E56B}" type="slidenum">
              <a:rPr lang="en-US" smtClean="0"/>
              <a:pPr/>
              <a:t>5</a:t>
            </a:fld>
            <a:endParaRPr lang="en-US" dirty="0" smtClean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2057400"/>
            <a:ext cx="2895600" cy="629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71800" y="5029200"/>
            <a:ext cx="30099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APS tutorial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Particles in box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Accuracy</a:t>
            </a:r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APS tutorial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53C8EA-8D9E-4073-98D7-E36D6CCA586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8" name="Picture 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905000"/>
            <a:ext cx="383497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Group 6"/>
          <p:cNvGraphicFramePr>
            <a:graphicFrameLocks noGrp="1"/>
          </p:cNvGraphicFramePr>
          <p:nvPr/>
        </p:nvGraphicFramePr>
        <p:xfrm>
          <a:off x="5105400" y="3124200"/>
          <a:ext cx="3505200" cy="2133600"/>
        </p:xfrm>
        <a:graphic>
          <a:graphicData uri="http://schemas.openxmlformats.org/drawingml/2006/table">
            <a:tbl>
              <a:tblPr/>
              <a:tblGrid>
                <a:gridCol w="876300"/>
                <a:gridCol w="876300"/>
                <a:gridCol w="876300"/>
                <a:gridCol w="8763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</a:t>
                      </a:r>
                      <a:r>
                        <a:rPr kumimoji="0" lang="en-US" sz="16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</a:t>
                      </a:r>
                      <a:r>
                        <a:rPr kumimoji="0" lang="en-US" sz="16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[0]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</a:t>
                      </a:r>
                      <a:r>
                        <a:rPr kumimoji="0" lang="en-US" sz="16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%err</a:t>
                      </a:r>
                      <a:endParaRPr kumimoji="0" lang="en-US" sz="16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4.112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4.934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-17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21.79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24.67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-12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62.92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69.09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-9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we’ve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Density </a:t>
            </a:r>
            <a:r>
              <a:rPr lang="en-US" dirty="0" err="1" smtClean="0"/>
              <a:t>functionals</a:t>
            </a:r>
            <a:r>
              <a:rPr lang="en-US" dirty="0" smtClean="0"/>
              <a:t> are approximations for the energy of many particles</a:t>
            </a:r>
          </a:p>
          <a:p>
            <a:r>
              <a:rPr lang="en-US" dirty="0" smtClean="0"/>
              <a:t>Work best for large N, worst for small N</a:t>
            </a:r>
          </a:p>
          <a:p>
            <a:r>
              <a:rPr lang="en-US" dirty="0" smtClean="0"/>
              <a:t>Local approximations are crudely correct, but miss details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3BF8-D288-41E1-A7DD-869893C4CE70}" type="slidenum">
              <a:rPr lang="en-US" smtClean="0"/>
              <a:t>7</a:t>
            </a:fld>
            <a:endParaRPr lang="en-US"/>
          </a:p>
        </p:txBody>
      </p:sp>
      <p:pic>
        <p:nvPicPr>
          <p:cNvPr id="7" name="Picture 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4114800"/>
            <a:ext cx="2300288" cy="1828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Essence of Kohn-Sham DFT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Even with exact </a:t>
            </a:r>
            <a:r>
              <a:rPr lang="en-US" dirty="0" err="1" smtClean="0"/>
              <a:t>E</a:t>
            </a:r>
            <a:r>
              <a:rPr lang="en-US" baseline="-25000" dirty="0" err="1" smtClean="0"/>
              <a:t>xc</a:t>
            </a:r>
            <a:r>
              <a:rPr lang="en-US" dirty="0" smtClean="0"/>
              <a:t>[n], only get E</a:t>
            </a:r>
            <a:r>
              <a:rPr lang="en-US" baseline="-25000" dirty="0" smtClean="0"/>
              <a:t>0</a:t>
            </a:r>
            <a:r>
              <a:rPr lang="en-US" dirty="0" smtClean="0"/>
              <a:t> and n(</a:t>
            </a:r>
            <a:r>
              <a:rPr lang="en-US" b="1" dirty="0" smtClean="0"/>
              <a:t>r</a:t>
            </a:r>
            <a:r>
              <a:rPr lang="en-US" dirty="0" smtClean="0"/>
              <a:t>) (and I).   So other properties may not be right.</a:t>
            </a:r>
          </a:p>
          <a:p>
            <a:r>
              <a:rPr lang="en-US" dirty="0" smtClean="0"/>
              <a:t>Results only as good as functional used.</a:t>
            </a:r>
          </a:p>
          <a:p>
            <a:r>
              <a:rPr lang="en-US" dirty="0" smtClean="0"/>
              <a:t>Vast amount of information from E</a:t>
            </a:r>
            <a:r>
              <a:rPr lang="en-US" baseline="-25000" dirty="0" smtClean="0"/>
              <a:t>0</a:t>
            </a:r>
            <a:r>
              <a:rPr lang="en-US" dirty="0" smtClean="0"/>
              <a:t> alone, such as geometries, vibrations, bond energies…</a:t>
            </a:r>
          </a:p>
          <a:p>
            <a:r>
              <a:rPr lang="en-US" dirty="0" smtClean="0"/>
              <a:t>Well-fitted </a:t>
            </a:r>
            <a:r>
              <a:rPr lang="en-US" dirty="0" err="1" smtClean="0"/>
              <a:t>functionals</a:t>
            </a:r>
            <a:r>
              <a:rPr lang="en-US" dirty="0" smtClean="0"/>
              <a:t> are accurate for limited set</a:t>
            </a:r>
          </a:p>
          <a:p>
            <a:r>
              <a:rPr lang="en-US" dirty="0" smtClean="0"/>
              <a:t>Non-empirical </a:t>
            </a:r>
            <a:r>
              <a:rPr lang="en-US" dirty="0" err="1" smtClean="0"/>
              <a:t>functionals</a:t>
            </a:r>
            <a:r>
              <a:rPr lang="en-US" dirty="0" smtClean="0"/>
              <a:t> less so, but more reliable for  a broader range, and errors understandable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3BF8-D288-41E1-A7DD-869893C4CE70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39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304800"/>
            <a:ext cx="7620000" cy="457200"/>
          </a:xfrm>
        </p:spPr>
        <p:txBody>
          <a:bodyPr>
            <a:normAutofit fontScale="90000"/>
          </a:bodyPr>
          <a:lstStyle/>
          <a:p>
            <a:r>
              <a:rPr lang="en-US" b="0" dirty="0"/>
              <a:t>He atom in Kohn-Sham DFT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743200" y="1066800"/>
            <a:ext cx="6019800" cy="2984500"/>
            <a:chOff x="1680" y="432"/>
            <a:chExt cx="3792" cy="1880"/>
          </a:xfrm>
        </p:grpSpPr>
        <p:pic>
          <p:nvPicPr>
            <p:cNvPr id="1233924" name="Picture 4"/>
            <p:cNvPicPr>
              <a:picLocks noChangeAspect="1" noChangeArrowheads="1"/>
            </p:cNvPicPr>
            <p:nvPr/>
          </p:nvPicPr>
          <p:blipFill>
            <a:blip r:embed="rId4"/>
            <a:srcRect l="2971" b="49754"/>
            <a:stretch>
              <a:fillRect/>
            </a:stretch>
          </p:blipFill>
          <p:spPr bwMode="auto">
            <a:xfrm>
              <a:off x="1680" y="432"/>
              <a:ext cx="2400" cy="18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</p:pic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1872" y="672"/>
              <a:ext cx="3600" cy="550"/>
              <a:chOff x="1872" y="672"/>
              <a:chExt cx="3600" cy="550"/>
            </a:xfrm>
          </p:grpSpPr>
          <p:graphicFrame>
            <p:nvGraphicFramePr>
              <p:cNvPr id="1233926" name="Object 6"/>
              <p:cNvGraphicFramePr>
                <a:graphicFrameLocks noChangeAspect="1"/>
              </p:cNvGraphicFramePr>
              <p:nvPr/>
            </p:nvGraphicFramePr>
            <p:xfrm>
              <a:off x="1872" y="816"/>
              <a:ext cx="661" cy="406"/>
            </p:xfrm>
            <a:graphic>
              <a:graphicData uri="http://schemas.openxmlformats.org/presentationml/2006/ole">
                <p:oleObj spid="_x0000_s3075" name="Equation" r:id="rId5" imgW="330120" imgH="203040" progId="Equation.3">
                  <p:embed/>
                </p:oleObj>
              </a:graphicData>
            </a:graphic>
          </p:graphicFrame>
          <p:sp>
            <p:nvSpPr>
              <p:cNvPr id="1233927" name="Text Box 7"/>
              <p:cNvSpPr txBox="1">
                <a:spLocks noChangeArrowheads="1"/>
              </p:cNvSpPr>
              <p:nvPr/>
            </p:nvSpPr>
            <p:spPr bwMode="auto">
              <a:xfrm>
                <a:off x="4128" y="672"/>
                <a:ext cx="1344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b="0">
                  <a:solidFill>
                    <a:schemeClr val="bg2"/>
                  </a:solidFill>
                  <a:latin typeface="Verdana" pitchFamily="34" charset="0"/>
                </a:endParaRPr>
              </a:p>
            </p:txBody>
          </p:sp>
        </p:grpSp>
      </p:grpSp>
      <p:sp>
        <p:nvSpPr>
          <p:cNvPr id="1233928" name="Text Box 8"/>
          <p:cNvSpPr txBox="1">
            <a:spLocks noChangeArrowheads="1"/>
          </p:cNvSpPr>
          <p:nvPr/>
        </p:nvSpPr>
        <p:spPr bwMode="auto">
          <a:xfrm>
            <a:off x="6705600" y="4419600"/>
            <a:ext cx="2438400" cy="1370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dirty="0">
                <a:solidFill>
                  <a:schemeClr val="bg2"/>
                </a:solidFill>
                <a:latin typeface="Verdana" pitchFamily="34" charset="0"/>
              </a:rPr>
              <a:t>Dashed-line:</a:t>
            </a:r>
          </a:p>
          <a:p>
            <a:pPr>
              <a:spcBef>
                <a:spcPct val="50000"/>
              </a:spcBef>
            </a:pPr>
            <a:r>
              <a:rPr lang="en-US" b="0" dirty="0">
                <a:solidFill>
                  <a:schemeClr val="bg2"/>
                </a:solidFill>
                <a:latin typeface="Verdana" pitchFamily="34" charset="0"/>
              </a:rPr>
              <a:t>EXACT KS potential</a:t>
            </a:r>
          </a:p>
        </p:txBody>
      </p: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2514600" y="3829050"/>
            <a:ext cx="4029075" cy="3028950"/>
            <a:chOff x="1584" y="2256"/>
            <a:chExt cx="2538" cy="1908"/>
          </a:xfrm>
        </p:grpSpPr>
        <p:pic>
          <p:nvPicPr>
            <p:cNvPr id="1233930" name="Picture 10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584" y="2256"/>
              <a:ext cx="2538" cy="190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</p:pic>
        <p:graphicFrame>
          <p:nvGraphicFramePr>
            <p:cNvPr id="1233931" name="Object 11"/>
            <p:cNvGraphicFramePr>
              <a:graphicFrameLocks noChangeAspect="1"/>
            </p:cNvGraphicFramePr>
            <p:nvPr/>
          </p:nvGraphicFramePr>
          <p:xfrm>
            <a:off x="2385" y="2256"/>
            <a:ext cx="895" cy="557"/>
          </p:xfrm>
          <a:graphic>
            <a:graphicData uri="http://schemas.openxmlformats.org/presentationml/2006/ole">
              <p:oleObj spid="_x0000_s3074" name="Equation" r:id="rId7" imgW="368280" imgH="228600" progId="Equation.3">
                <p:embed/>
              </p:oleObj>
            </a:graphicData>
          </a:graphic>
        </p:graphicFrame>
      </p:grpSp>
      <p:sp>
        <p:nvSpPr>
          <p:cNvPr id="12" name="TextBox 11"/>
          <p:cNvSpPr txBox="1"/>
          <p:nvPr/>
        </p:nvSpPr>
        <p:spPr>
          <a:xfrm>
            <a:off x="6477000" y="1676400"/>
            <a:ext cx="2209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Everything has (at most) one KS potential</a:t>
            </a:r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3BF8-D288-41E1-A7DD-869893C4CE70}" type="slidenum">
              <a:rPr lang="en-US" smtClean="0"/>
              <a:t>9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APS tutorial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392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7|13.5|22.9|27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4|6.9|24.2|8|8.5|3.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4085</TotalTime>
  <Words>1291</Words>
  <Application>Microsoft Office PowerPoint</Application>
  <PresentationFormat>On-screen Show (4:3)</PresentationFormat>
  <Paragraphs>261</Paragraphs>
  <Slides>31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4" baseType="lpstr">
      <vt:lpstr>Office Theme</vt:lpstr>
      <vt:lpstr>Custom Design</vt:lpstr>
      <vt:lpstr>Microsoft Equation 3.0</vt:lpstr>
      <vt:lpstr>More basics of DFT</vt:lpstr>
      <vt:lpstr>References for ground-state DFT</vt:lpstr>
      <vt:lpstr>What we’ll cover</vt:lpstr>
      <vt:lpstr>Atomic units and particles in box</vt:lpstr>
      <vt:lpstr>Constructing your very first density functional</vt:lpstr>
      <vt:lpstr>Particles in box</vt:lpstr>
      <vt:lpstr>What we’ve learned</vt:lpstr>
      <vt:lpstr>Essence of Kohn-Sham DFT</vt:lpstr>
      <vt:lpstr>He atom in Kohn-Sham DFT</vt:lpstr>
      <vt:lpstr>Functionals in common use</vt:lpstr>
      <vt:lpstr>Functional soup</vt:lpstr>
      <vt:lpstr>Functional Zoology</vt:lpstr>
      <vt:lpstr>What we’ll cover</vt:lpstr>
      <vt:lpstr>What we’ll cover</vt:lpstr>
      <vt:lpstr>Simple conditions for Coulomb systems</vt:lpstr>
      <vt:lpstr>KS potential for He atom</vt:lpstr>
      <vt:lpstr>Densities</vt:lpstr>
      <vt:lpstr>LDA potential</vt:lpstr>
      <vt:lpstr>Self interaction</vt:lpstr>
      <vt:lpstr>Energy as function of N</vt:lpstr>
      <vt:lpstr>Derivative discontinuity</vt:lpstr>
      <vt:lpstr>Ne Potentials</vt:lpstr>
      <vt:lpstr>Missing derivative discontinuity in LDA</vt:lpstr>
      <vt:lpstr>What we’ll cover</vt:lpstr>
      <vt:lpstr>What we’ll cover</vt:lpstr>
      <vt:lpstr>What ever happened to HF?</vt:lpstr>
      <vt:lpstr>OEP</vt:lpstr>
      <vt:lpstr>HF versus EXX</vt:lpstr>
      <vt:lpstr>A tale of three gaps</vt:lpstr>
      <vt:lpstr>Quiz</vt:lpstr>
      <vt:lpstr>What we’ve learned, maybe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Kieron Burke</dc:creator>
  <cp:lastModifiedBy>Kieron Burke</cp:lastModifiedBy>
  <cp:revision>14</cp:revision>
  <dcterms:created xsi:type="dcterms:W3CDTF">2008-03-06T17:39:06Z</dcterms:created>
  <dcterms:modified xsi:type="dcterms:W3CDTF">2008-03-09T13:45:03Z</dcterms:modified>
</cp:coreProperties>
</file>