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3" r:id="rId2"/>
    <p:sldMasterId id="2147483654" r:id="rId3"/>
    <p:sldMasterId id="2147483655" r:id="rId4"/>
    <p:sldMasterId id="2147484091" r:id="rId5"/>
    <p:sldMasterId id="2147484115" r:id="rId6"/>
  </p:sldMasterIdLst>
  <p:notesMasterIdLst>
    <p:notesMasterId r:id="rId18"/>
  </p:notesMasterIdLst>
  <p:sldIdLst>
    <p:sldId id="444" r:id="rId7"/>
    <p:sldId id="425" r:id="rId8"/>
    <p:sldId id="427" r:id="rId9"/>
    <p:sldId id="432" r:id="rId10"/>
    <p:sldId id="433" r:id="rId11"/>
    <p:sldId id="434" r:id="rId12"/>
    <p:sldId id="435" r:id="rId13"/>
    <p:sldId id="438" r:id="rId14"/>
    <p:sldId id="436" r:id="rId15"/>
    <p:sldId id="439" r:id="rId16"/>
    <p:sldId id="441" r:id="rId17"/>
  </p:sldIdLst>
  <p:sldSz cx="13004800" cy="97536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5pPr>
    <a:lvl6pPr marL="2286000" algn="l" defTabSz="914400" rtl="0" eaLnBrk="1" latinLnBrk="0" hangingPunct="1"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6pPr>
    <a:lvl7pPr marL="2743200" algn="l" defTabSz="914400" rtl="0" eaLnBrk="1" latinLnBrk="0" hangingPunct="1"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7pPr>
    <a:lvl8pPr marL="3200400" algn="l" defTabSz="914400" rtl="0" eaLnBrk="1" latinLnBrk="0" hangingPunct="1"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8pPr>
    <a:lvl9pPr marL="3657600" algn="l" defTabSz="914400" rtl="0" eaLnBrk="1" latinLnBrk="0" hangingPunct="1">
      <a:defRPr sz="3000" kern="1200">
        <a:solidFill>
          <a:srgbClr val="000000"/>
        </a:solidFill>
        <a:latin typeface="Helvetica Neue" charset="0"/>
        <a:ea typeface="ヒラギノ角ゴ ProN W3" charset="0"/>
        <a:cs typeface="ヒラギノ角ゴ ProN W3" charset="0"/>
        <a:sym typeface="Helvetica Neue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9F9F9"/>
    <a:srgbClr val="3366F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89761" autoAdjust="0"/>
  </p:normalViewPr>
  <p:slideViewPr>
    <p:cSldViewPr>
      <p:cViewPr varScale="1">
        <p:scale>
          <a:sx n="83" d="100"/>
          <a:sy n="83" d="100"/>
        </p:scale>
        <p:origin x="1284" y="10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7CE9FCCA-AE2D-4333-8F0B-9F1EBD1479E0}" type="datetimeFigureOut">
              <a:rPr lang="en-US"/>
              <a:pPr>
                <a:defRPr/>
              </a:pPr>
              <a:t>10/18/2015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940280A-C950-4993-BF78-605042FBE7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135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9076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8527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452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452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865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6461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219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87061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48205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56943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5770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281997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606428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42620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113023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3532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5275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8083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4629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585499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" y="876300"/>
            <a:ext cx="30099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3100" y="876300"/>
            <a:ext cx="30099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25033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60633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24965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93699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33979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50413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200101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64101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28200" y="38100"/>
            <a:ext cx="3225800" cy="962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" y="38100"/>
            <a:ext cx="9525000" cy="962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08846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772866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21300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735821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83719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45948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5148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57553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303383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588259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5762457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75402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28200" y="38100"/>
            <a:ext cx="3225800" cy="962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" y="38100"/>
            <a:ext cx="9525000" cy="962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09822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81410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84370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1228914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78850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7870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455862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28946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865692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5478371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40295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0635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28200" y="38100"/>
            <a:ext cx="3225800" cy="962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" y="38100"/>
            <a:ext cx="9525000" cy="962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66387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45318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14815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1232198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76300"/>
            <a:ext cx="6375400" cy="878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408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54325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75730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18570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1827807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7423943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241505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40143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28200" y="38100"/>
            <a:ext cx="3225800" cy="9626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" y="38100"/>
            <a:ext cx="9525000" cy="9626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40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120999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8459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>
              <a:sym typeface="Helvetica Neu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573333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89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eaLnBrk="0" fontAlgn="base" hangingPunct="0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38100"/>
            <a:ext cx="129032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876300"/>
            <a:ext cx="6172200" cy="878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5124" name="Line 3"/>
          <p:cNvSpPr>
            <a:spLocks noChangeShapeType="1"/>
          </p:cNvSpPr>
          <p:nvPr/>
        </p:nvSpPr>
        <p:spPr bwMode="auto">
          <a:xfrm>
            <a:off x="63500" y="749300"/>
            <a:ext cx="12888913" cy="4763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5" r:id="rId1"/>
    <p:sldLayoutId id="2147484026" r:id="rId2"/>
    <p:sldLayoutId id="2147484027" r:id="rId3"/>
    <p:sldLayoutId id="2147484028" r:id="rId4"/>
    <p:sldLayoutId id="2147484029" r:id="rId5"/>
    <p:sldLayoutId id="2147484030" r:id="rId6"/>
    <p:sldLayoutId id="2147484031" r:id="rId7"/>
    <p:sldLayoutId id="2147484032" r:id="rId8"/>
    <p:sldLayoutId id="2147484033" r:id="rId9"/>
    <p:sldLayoutId id="2147484034" r:id="rId10"/>
    <p:sldLayoutId id="2147484035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algn="l" rtl="0" eaLnBrk="0" fontAlgn="base" hangingPunct="0">
        <a:spcBef>
          <a:spcPts val="36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317500" indent="-317500" algn="l" rtl="0" eaLnBrk="0" fontAlgn="base" hangingPunct="0">
        <a:spcBef>
          <a:spcPts val="12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2pPr>
      <a:lvl3pPr marL="635000" indent="-635000" algn="l" rtl="0" eaLnBrk="0" fontAlgn="base" hangingPunct="0">
        <a:spcBef>
          <a:spcPts val="120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3pPr>
      <a:lvl4pPr marL="952500" indent="-952500" algn="l" rtl="0" eaLnBrk="0" fontAlgn="base" hangingPunct="0">
        <a:spcBef>
          <a:spcPts val="1200"/>
        </a:spcBef>
        <a:spcAft>
          <a:spcPct val="0"/>
        </a:spcAft>
        <a:defRPr sz="2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4pPr>
      <a:lvl5pPr marL="1270000" indent="-1270000" algn="l" rtl="0" eaLnBrk="0" fontAlgn="base" hangingPunct="0">
        <a:spcBef>
          <a:spcPts val="1200"/>
        </a:spcBef>
        <a:spcAft>
          <a:spcPct val="0"/>
        </a:spcAft>
        <a:defRPr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38100"/>
            <a:ext cx="129032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876300"/>
            <a:ext cx="12903200" cy="878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6148" name="Line 3"/>
          <p:cNvSpPr>
            <a:spLocks noChangeShapeType="1"/>
          </p:cNvSpPr>
          <p:nvPr/>
        </p:nvSpPr>
        <p:spPr bwMode="auto">
          <a:xfrm>
            <a:off x="63500" y="749300"/>
            <a:ext cx="12888913" cy="4763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</p:sldLayoutIdLst>
  <p:transition/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algn="l" rtl="0" eaLnBrk="0" fontAlgn="base" hangingPunct="0">
        <a:spcBef>
          <a:spcPts val="36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317500" indent="-317500" algn="l" rtl="0" eaLnBrk="0" fontAlgn="base" hangingPunct="0">
        <a:spcBef>
          <a:spcPts val="12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2pPr>
      <a:lvl3pPr marL="635000" indent="-635000" algn="l" rtl="0" eaLnBrk="0" fontAlgn="base" hangingPunct="0">
        <a:spcBef>
          <a:spcPts val="120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3pPr>
      <a:lvl4pPr marL="952500" indent="-952500" algn="l" rtl="0" eaLnBrk="0" fontAlgn="base" hangingPunct="0">
        <a:spcBef>
          <a:spcPts val="1200"/>
        </a:spcBef>
        <a:spcAft>
          <a:spcPct val="0"/>
        </a:spcAft>
        <a:defRPr sz="2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4pPr>
      <a:lvl5pPr marL="1270000" indent="-1270000" algn="l" rtl="0" eaLnBrk="0" fontAlgn="base" hangingPunct="0">
        <a:spcBef>
          <a:spcPts val="1200"/>
        </a:spcBef>
        <a:spcAft>
          <a:spcPct val="0"/>
        </a:spcAft>
        <a:defRPr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38100"/>
            <a:ext cx="129032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876300"/>
            <a:ext cx="12903200" cy="878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3500" y="749300"/>
            <a:ext cx="12888913" cy="4763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67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099" r:id="rId8"/>
    <p:sldLayoutId id="2147484100" r:id="rId9"/>
    <p:sldLayoutId id="2147484101" r:id="rId10"/>
    <p:sldLayoutId id="214748410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algn="l" rtl="0" fontAlgn="base">
        <a:spcBef>
          <a:spcPts val="36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584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3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2pPr>
      <a:lvl3pPr marL="1219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24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3pPr>
      <a:lvl4pPr marL="1854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2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4pPr>
      <a:lvl5pPr marL="2489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38100"/>
            <a:ext cx="129032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876300"/>
            <a:ext cx="12903200" cy="878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en-US" smtClean="0">
                <a:sym typeface="Helvetica Neue" charset="0"/>
              </a:rPr>
              <a:t>Second level</a:t>
            </a:r>
          </a:p>
          <a:p>
            <a:pPr lvl="2"/>
            <a:r>
              <a:rPr lang="en-US" smtClean="0">
                <a:sym typeface="Helvetica Neue" charset="0"/>
              </a:rPr>
              <a:t>Third level</a:t>
            </a:r>
          </a:p>
          <a:p>
            <a:pPr lvl="3"/>
            <a:r>
              <a:rPr lang="en-US" smtClean="0">
                <a:sym typeface="Helvetica Neue" charset="0"/>
              </a:rPr>
              <a:t>Fourth level</a:t>
            </a:r>
          </a:p>
          <a:p>
            <a:pPr lvl="4"/>
            <a:r>
              <a:rPr lang="en-US" smtClean="0">
                <a:sym typeface="Helvetica Neue" charset="0"/>
              </a:rPr>
              <a:t>Fifth level</a:t>
            </a: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63500" y="749300"/>
            <a:ext cx="12888913" cy="4763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551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+mj-ea"/>
          <a:cs typeface="+mj-cs"/>
          <a:sym typeface="Helvetica Neue" charset="0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Helvetica Neue" charset="0"/>
          <a:ea typeface="ヒラギノ角ゴ ProN W6" charset="0"/>
          <a:cs typeface="ヒラギノ角ゴ ProN W6" charset="0"/>
          <a:sym typeface="Helvetica Neue" charset="0"/>
        </a:defRPr>
      </a:lvl9pPr>
    </p:titleStyle>
    <p:bodyStyle>
      <a:lvl1pPr algn="l" rtl="0" fontAlgn="base">
        <a:spcBef>
          <a:spcPts val="3600"/>
        </a:spcBef>
        <a:spcAft>
          <a:spcPct val="0"/>
        </a:spcAft>
        <a:defRPr sz="3000" b="1" kern="1200">
          <a:solidFill>
            <a:schemeClr val="tx1"/>
          </a:solidFill>
          <a:latin typeface="+mn-lt"/>
          <a:ea typeface="+mn-ea"/>
          <a:cs typeface="+mn-cs"/>
          <a:sym typeface="Helvetica Neue" charset="0"/>
        </a:defRPr>
      </a:lvl1pPr>
      <a:lvl2pPr marL="584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3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2pPr>
      <a:lvl3pPr marL="1219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24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3pPr>
      <a:lvl4pPr marL="1854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sz="2000"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4pPr>
      <a:lvl5pPr marL="2489200" indent="-317500" algn="l" rtl="0" fontAlgn="base">
        <a:spcBef>
          <a:spcPts val="1200"/>
        </a:spcBef>
        <a:spcAft>
          <a:spcPct val="0"/>
        </a:spcAft>
        <a:buClr>
          <a:srgbClr val="000000"/>
        </a:buClr>
        <a:buSzPct val="75000"/>
        <a:buFont typeface="Helvetica Neue" charset="0"/>
        <a:buChar char="•"/>
        <a:defRPr b="1" kern="1200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Helvetica Neue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70.png"/><Relationship Id="rId2" Type="http://schemas.openxmlformats.org/officeDocument/2006/relationships/image" Target="../media/image2060.pn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2100.png"/><Relationship Id="rId5" Type="http://schemas.openxmlformats.org/officeDocument/2006/relationships/image" Target="../media/image2090.png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20.png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90.png"/><Relationship Id="rId3" Type="http://schemas.openxmlformats.org/officeDocument/2006/relationships/image" Target="../media/image1940.png"/><Relationship Id="rId7" Type="http://schemas.openxmlformats.org/officeDocument/2006/relationships/image" Target="../media/image1980.png"/><Relationship Id="rId2" Type="http://schemas.openxmlformats.org/officeDocument/2006/relationships/image" Target="../media/image1930.pn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970.png"/><Relationship Id="rId5" Type="http://schemas.openxmlformats.org/officeDocument/2006/relationships/image" Target="../media/image1960.png"/><Relationship Id="rId4" Type="http://schemas.openxmlformats.org/officeDocument/2006/relationships/image" Target="../media/image19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0.png"/><Relationship Id="rId7" Type="http://schemas.openxmlformats.org/officeDocument/2006/relationships/image" Target="../media/image2050.png"/><Relationship Id="rId2" Type="http://schemas.openxmlformats.org/officeDocument/2006/relationships/image" Target="../media/image2000.pn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2040.png"/><Relationship Id="rId5" Type="http://schemas.openxmlformats.org/officeDocument/2006/relationships/image" Target="../media/image2030.png"/><Relationship Id="rId4" Type="http://schemas.openxmlformats.org/officeDocument/2006/relationships/image" Target="../media/image20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 Diagrams for </a:t>
            </a:r>
            <a:br>
              <a:rPr lang="en-US" dirty="0" smtClean="0"/>
            </a:br>
            <a:r>
              <a:rPr lang="en-US" dirty="0" smtClean="0"/>
              <a:t>More Complex Molecules</a:t>
            </a: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5029200"/>
            <a:ext cx="10464800" cy="4546600"/>
          </a:xfrm>
        </p:spPr>
        <p:txBody>
          <a:bodyPr/>
          <a:lstStyle/>
          <a:p>
            <a:pPr eaLnBrk="1" hangingPunct="1"/>
            <a:r>
              <a:rPr lang="en-US" dirty="0" smtClean="0"/>
              <a:t>Chapter 5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Wednesday, October 14, 2015</a:t>
            </a:r>
          </a:p>
        </p:txBody>
      </p:sp>
    </p:spTree>
    <p:extLst>
      <p:ext uri="{BB962C8B-B14F-4D97-AF65-F5344CB8AC3E}">
        <p14:creationId xmlns:p14="http://schemas.microsoft.com/office/powerpoint/2010/main" val="255789849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>
            <a:spLocks noGrp="1" noChangeArrowheads="1"/>
          </p:cNvSpPr>
          <p:nvPr>
            <p:ph type="title"/>
          </p:nvPr>
        </p:nvSpPr>
        <p:spPr>
          <a:xfrm>
            <a:off x="50800" y="38100"/>
            <a:ext cx="12903200" cy="711200"/>
          </a:xfrm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1903608" y="2322941"/>
                <a:ext cx="7467237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608" y="2322941"/>
                <a:ext cx="7467237" cy="95365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03608" y="1118945"/>
                <a:ext cx="6855723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bSup>
                            <m:sSub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608" y="1118945"/>
                <a:ext cx="6855723" cy="95365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4648200"/>
            <a:ext cx="10287000" cy="3997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2"/>
              <p:cNvSpPr txBox="1">
                <a:spLocks noChangeArrowheads="1"/>
              </p:cNvSpPr>
              <p:nvPr/>
            </p:nvSpPr>
            <p:spPr bwMode="auto">
              <a:xfrm>
                <a:off x="330200" y="3473743"/>
                <a:ext cx="12344400" cy="6410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50800" tIns="50800" rIns="50800" bIns="50800" numCol="1" anchor="t" anchorCtr="0" compatLnSpc="1">
                <a:prstTxWarp prst="textNoShape">
                  <a:avLst/>
                </a:prstTxWarp>
              </a:bodyPr>
              <a:lstStyle>
                <a:lvl1pPr algn="l" rtl="0" fontAlgn="base">
                  <a:spcBef>
                    <a:spcPts val="3600"/>
                  </a:spcBef>
                  <a:spcAft>
                    <a:spcPct val="0"/>
                  </a:spcAft>
                  <a:defRPr sz="3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  <a:sym typeface="Helvetica Neue" charset="0"/>
                  </a:defRPr>
                </a:lvl1pPr>
                <a:lvl2pPr marL="584200" indent="-317500" algn="l" rtl="0" fontAlgn="base">
                  <a:spcBef>
                    <a:spcPts val="12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Helvetica Neue" charset="0"/>
                  <a:buChar char="•"/>
                  <a:defRPr sz="3000" b="1" kern="1200">
                    <a:solidFill>
                      <a:schemeClr val="tx1"/>
                    </a:solidFill>
                    <a:latin typeface="+mn-lt"/>
                    <a:ea typeface="ヒラギノ角ゴ ProN W3" charset="0"/>
                    <a:cs typeface="ヒラギノ角ゴ ProN W3" charset="0"/>
                    <a:sym typeface="Helvetica Neue" charset="0"/>
                  </a:defRPr>
                </a:lvl2pPr>
                <a:lvl3pPr marL="1219200" indent="-317500" algn="l" rtl="0" fontAlgn="base">
                  <a:spcBef>
                    <a:spcPts val="12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Helvetica Neue" charset="0"/>
                  <a:buChar char="•"/>
                  <a:defRPr sz="2400" b="1" kern="1200">
                    <a:solidFill>
                      <a:schemeClr val="tx1"/>
                    </a:solidFill>
                    <a:latin typeface="+mn-lt"/>
                    <a:ea typeface="ヒラギノ角ゴ ProN W3" charset="0"/>
                    <a:cs typeface="ヒラギノ角ゴ ProN W3" charset="0"/>
                    <a:sym typeface="Helvetica Neue" charset="0"/>
                  </a:defRPr>
                </a:lvl3pPr>
                <a:lvl4pPr marL="1854200" indent="-317500" algn="l" rtl="0" fontAlgn="base">
                  <a:spcBef>
                    <a:spcPts val="12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Helvetica Neue" charset="0"/>
                  <a:buChar char="•"/>
                  <a:defRPr sz="2000" b="1" kern="1200">
                    <a:solidFill>
                      <a:schemeClr val="tx1"/>
                    </a:solidFill>
                    <a:latin typeface="+mn-lt"/>
                    <a:ea typeface="ヒラギノ角ゴ ProN W3" charset="0"/>
                    <a:cs typeface="ヒラギノ角ゴ ProN W3" charset="0"/>
                    <a:sym typeface="Helvetica Neue" charset="0"/>
                  </a:defRPr>
                </a:lvl4pPr>
                <a:lvl5pPr marL="2489200" indent="-317500" algn="l" rtl="0" fontAlgn="base">
                  <a:spcBef>
                    <a:spcPts val="1200"/>
                  </a:spcBef>
                  <a:spcAft>
                    <a:spcPct val="0"/>
                  </a:spcAft>
                  <a:buClr>
                    <a:srgbClr val="000000"/>
                  </a:buClr>
                  <a:buSzPct val="75000"/>
                  <a:buFont typeface="Helvetica Neue" charset="0"/>
                  <a:buChar char="•"/>
                  <a:defRPr b="1" kern="1200">
                    <a:solidFill>
                      <a:schemeClr val="tx1"/>
                    </a:solidFill>
                    <a:latin typeface="+mn-lt"/>
                    <a:ea typeface="ヒラギノ角ゴ ProN W3" charset="0"/>
                    <a:cs typeface="ヒラギノ角ゴ ProN W3" charset="0"/>
                    <a:sym typeface="Helvetica Neue" charset="0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14:m>
                  <m:oMath xmlns:m="http://schemas.openxmlformats.org/officeDocument/2006/math">
                    <m:sSubSup>
                      <m:sSubSup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en-US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𝐢𝐬</m:t>
                    </m:r>
                  </m:oMath>
                </a14:m>
                <a:r>
                  <a:rPr lang="en-US" dirty="0" smtClean="0">
                    <a:solidFill>
                      <a:srgbClr val="000000"/>
                    </a:solidFill>
                  </a:rPr>
                  <a:t> the probability of finding an electron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𝝓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000000"/>
                    </a:solidFill>
                  </a:rPr>
                  <a:t> in a group orbital, so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  <m:sup>
                            <m:r>
                              <a:rPr lang="en-US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nary>
                  </m:oMath>
                </a14:m>
                <a:r>
                  <a:rPr lang="en-US" dirty="0" smtClean="0">
                    <a:solidFill>
                      <a:srgbClr val="000000"/>
                    </a:solidFill>
                  </a:rPr>
                  <a:t> for a normalized group orbital. </a:t>
                </a:r>
              </a:p>
            </p:txBody>
          </p:sp>
        </mc:Choice>
        <mc:Fallback xmlns="">
          <p:sp>
            <p:nvSpPr>
              <p:cNvPr id="16" name="Rectang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0200" y="3473743"/>
                <a:ext cx="12344400" cy="641057"/>
              </a:xfrm>
              <a:prstGeom prst="rect">
                <a:avLst/>
              </a:prstGeom>
              <a:blipFill rotWithShape="0">
                <a:blip r:embed="rId5"/>
                <a:stretch>
                  <a:fillRect l="-1481" t="-7619" b="-9619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129505" y="8723741"/>
                <a:ext cx="5478295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9505" y="8723741"/>
                <a:ext cx="5478295" cy="9536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558800" y="8880041"/>
            <a:ext cx="87630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b="0" dirty="0" smtClean="0">
                <a:solidFill>
                  <a:srgbClr val="0070C0"/>
                </a:solidFill>
              </a:rPr>
              <a:t>So the normalized </a:t>
            </a:r>
            <a:r>
              <a:rPr lang="en-US" b="0" i="1" dirty="0" smtClean="0">
                <a:solidFill>
                  <a:srgbClr val="0070C0"/>
                </a:solidFill>
              </a:rPr>
              <a:t>E</a:t>
            </a:r>
            <a:r>
              <a:rPr lang="en-US" b="0" dirty="0" smtClean="0">
                <a:solidFill>
                  <a:srgbClr val="0070C0"/>
                </a:solidFill>
              </a:rPr>
              <a:t>’(</a:t>
            </a:r>
            <a:r>
              <a:rPr lang="en-US" b="0" i="1" dirty="0" smtClean="0">
                <a:solidFill>
                  <a:srgbClr val="0070C0"/>
                </a:solidFill>
              </a:rPr>
              <a:t>x</a:t>
            </a:r>
            <a:r>
              <a:rPr lang="en-US" b="0" dirty="0" smtClean="0">
                <a:solidFill>
                  <a:srgbClr val="0070C0"/>
                </a:solidFill>
              </a:rPr>
              <a:t>) GO is: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473200" y="6934200"/>
            <a:ext cx="8763000" cy="6096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943948" y="5362840"/>
            <a:ext cx="762000" cy="294296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7854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  <p:bldP spid="19" grpId="0"/>
      <p:bldP spid="20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3020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149600" y="1626871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2pz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8834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2px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883400" y="1575375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2py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 bwMode="auto">
          <a:xfrm>
            <a:off x="330200" y="2529146"/>
            <a:ext cx="8229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What is the shape of the group orbitals?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482600" y="3778543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000000"/>
                </a:solidFill>
              </a:rPr>
              <a:t>2s: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913029" y="3484663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66" name="Rectangle 80"/>
          <p:cNvSpPr>
            <a:spLocks/>
          </p:cNvSpPr>
          <p:nvPr/>
        </p:nvSpPr>
        <p:spPr bwMode="auto">
          <a:xfrm>
            <a:off x="878114" y="4517570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A</a:t>
            </a:r>
            <a:r>
              <a:rPr lang="en-US" sz="3600" baseline="-25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1</a:t>
            </a:r>
            <a:r>
              <a:rPr lang="en-US" sz="3600" baseline="30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’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7" name="Rectangle 80"/>
          <p:cNvSpPr>
            <a:spLocks/>
          </p:cNvSpPr>
          <p:nvPr/>
        </p:nvSpPr>
        <p:spPr bwMode="auto">
          <a:xfrm>
            <a:off x="3683000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y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9" name="Rectangle 2"/>
          <p:cNvSpPr txBox="1">
            <a:spLocks noChangeArrowheads="1"/>
          </p:cNvSpPr>
          <p:nvPr/>
        </p:nvSpPr>
        <p:spPr bwMode="auto">
          <a:xfrm>
            <a:off x="8483600" y="37338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84" name="Rectangle 80"/>
          <p:cNvSpPr>
            <a:spLocks/>
          </p:cNvSpPr>
          <p:nvPr/>
        </p:nvSpPr>
        <p:spPr bwMode="auto">
          <a:xfrm>
            <a:off x="6974114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x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254000" y="5912143"/>
            <a:ext cx="12649199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Now we have the symmetries and wavefunctions of the 2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 GOs.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822952" y="3337560"/>
            <a:ext cx="1190571" cy="1466088"/>
            <a:chOff x="4814969" y="3292705"/>
            <a:chExt cx="1190571" cy="1466088"/>
          </a:xfrm>
        </p:grpSpPr>
        <p:cxnSp>
          <p:nvCxnSpPr>
            <p:cNvPr id="24" name="Straight Connector 23"/>
            <p:cNvCxnSpPr/>
            <p:nvPr/>
          </p:nvCxnSpPr>
          <p:spPr bwMode="auto">
            <a:xfrm flipV="1">
              <a:off x="4983420" y="4266236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5412363" y="4266236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5407957" y="3758161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Oval 26"/>
            <p:cNvSpPr/>
            <p:nvPr/>
          </p:nvSpPr>
          <p:spPr bwMode="auto">
            <a:xfrm>
              <a:off x="5031377" y="3292705"/>
              <a:ext cx="777240" cy="7772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4814969" y="4374745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5621492" y="4374745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31" name="Rectangle 1"/>
          <p:cNvSpPr>
            <a:spLocks noGrp="1" noChangeArrowheads="1"/>
          </p:cNvSpPr>
          <p:nvPr>
            <p:ph type="title"/>
          </p:nvPr>
        </p:nvSpPr>
        <p:spPr>
          <a:xfrm>
            <a:off x="50800" y="38100"/>
            <a:ext cx="12903200" cy="711200"/>
          </a:xfrm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7922495" y="3564845"/>
            <a:ext cx="1537017" cy="1238381"/>
            <a:chOff x="3323772" y="7056533"/>
            <a:chExt cx="1537017" cy="1238381"/>
          </a:xfrm>
        </p:grpSpPr>
        <p:cxnSp>
          <p:nvCxnSpPr>
            <p:cNvPr id="33" name="Straight Connector 32"/>
            <p:cNvCxnSpPr/>
            <p:nvPr/>
          </p:nvCxnSpPr>
          <p:spPr bwMode="auto">
            <a:xfrm flipV="1">
              <a:off x="3670557" y="7564608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/>
            <p:nvPr/>
          </p:nvCxnSpPr>
          <p:spPr bwMode="auto">
            <a:xfrm>
              <a:off x="4099500" y="7564608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/>
            <p:nvPr/>
          </p:nvCxnSpPr>
          <p:spPr bwMode="auto">
            <a:xfrm flipV="1">
              <a:off x="4095094" y="7056533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Oval 35"/>
            <p:cNvSpPr/>
            <p:nvPr/>
          </p:nvSpPr>
          <p:spPr bwMode="auto">
            <a:xfrm>
              <a:off x="3323772" y="7598228"/>
              <a:ext cx="685800" cy="685800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4174989" y="7609114"/>
              <a:ext cx="685800" cy="6858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254000" y="6705600"/>
            <a:ext cx="12649199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We </a:t>
            </a:r>
            <a:r>
              <a:rPr lang="en-US" i="1" dirty="0" smtClean="0">
                <a:solidFill>
                  <a:srgbClr val="000000"/>
                </a:solidFill>
              </a:rPr>
              <a:t>could</a:t>
            </a:r>
            <a:r>
              <a:rPr lang="en-US" dirty="0" smtClean="0">
                <a:solidFill>
                  <a:srgbClr val="000000"/>
                </a:solidFill>
              </a:rPr>
              <a:t> do the same analysis to get the GOs for the </a:t>
            </a:r>
            <a:r>
              <a:rPr lang="en-US" i="1" dirty="0" err="1" smtClean="0">
                <a:solidFill>
                  <a:srgbClr val="000000"/>
                </a:solidFill>
              </a:rPr>
              <a:t>p</a:t>
            </a:r>
            <a:r>
              <a:rPr lang="en-US" baseline="-25000" dirty="0" err="1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err="1" smtClean="0">
                <a:solidFill>
                  <a:srgbClr val="000000"/>
                </a:solidFill>
              </a:rPr>
              <a:t>p</a:t>
            </a:r>
            <a:r>
              <a:rPr lang="en-US" baseline="-25000" dirty="0" err="1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err="1" smtClean="0">
                <a:solidFill>
                  <a:srgbClr val="000000"/>
                </a:solidFill>
              </a:rPr>
              <a:t>p</a:t>
            </a:r>
            <a:r>
              <a:rPr lang="en-US" baseline="-25000" dirty="0" err="1" smtClean="0">
                <a:solidFill>
                  <a:srgbClr val="000000"/>
                </a:solidFill>
              </a:rPr>
              <a:t>z</a:t>
            </a:r>
            <a:r>
              <a:rPr lang="en-US" dirty="0" smtClean="0">
                <a:solidFill>
                  <a:srgbClr val="000000"/>
                </a:solidFill>
              </a:rPr>
              <a:t> orbitals (see next slide).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2"/>
          <a:srcRect l="45948" t="23334" r="23755" b="51606"/>
          <a:stretch/>
        </p:blipFill>
        <p:spPr>
          <a:xfrm>
            <a:off x="1397000" y="7837309"/>
            <a:ext cx="3429000" cy="177274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 rotWithShape="1">
          <a:blip r:embed="rId2"/>
          <a:srcRect l="18750" t="49707" r="63406" b="44853"/>
          <a:stretch/>
        </p:blipFill>
        <p:spPr>
          <a:xfrm>
            <a:off x="1625600" y="7880334"/>
            <a:ext cx="2233163" cy="4254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2"/>
          <a:srcRect l="18750" t="47917" r="33333" b="29333"/>
          <a:stretch/>
        </p:blipFill>
        <p:spPr>
          <a:xfrm>
            <a:off x="4809899" y="7830644"/>
            <a:ext cx="5996591" cy="1779408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 rotWithShape="1">
          <a:blip r:embed="rId2"/>
          <a:srcRect l="48778" t="24086" r="33333" b="70475"/>
          <a:stretch/>
        </p:blipFill>
        <p:spPr>
          <a:xfrm>
            <a:off x="4873239" y="7924800"/>
            <a:ext cx="2238761" cy="425466"/>
          </a:xfrm>
          <a:prstGeom prst="rect">
            <a:avLst/>
          </a:prstGeom>
        </p:spPr>
      </p:pic>
      <p:sp>
        <p:nvSpPr>
          <p:cNvPr id="45" name="Rectangle 2"/>
          <p:cNvSpPr txBox="1">
            <a:spLocks noChangeArrowheads="1"/>
          </p:cNvSpPr>
          <p:nvPr/>
        </p:nvSpPr>
        <p:spPr bwMode="auto">
          <a:xfrm>
            <a:off x="9347200" y="2940343"/>
            <a:ext cx="3403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dirty="0" smtClean="0">
                <a:solidFill>
                  <a:srgbClr val="0070C0"/>
                </a:solidFill>
              </a:rPr>
              <a:t>notice the GOs are orthogonal (</a:t>
            </a:r>
            <a:r>
              <a:rPr lang="en-US" b="0" i="1" dirty="0" smtClean="0">
                <a:solidFill>
                  <a:srgbClr val="0070C0"/>
                </a:solidFill>
              </a:rPr>
              <a:t>S = </a:t>
            </a:r>
            <a:r>
              <a:rPr lang="en-US" b="0" dirty="0" smtClean="0">
                <a:solidFill>
                  <a:srgbClr val="0070C0"/>
                </a:solidFill>
              </a:rPr>
              <a:t>0).</a:t>
            </a:r>
          </a:p>
        </p:txBody>
      </p:sp>
    </p:spTree>
    <p:extLst>
      <p:ext uri="{BB962C8B-B14F-4D97-AF65-F5344CB8AC3E}">
        <p14:creationId xmlns:p14="http://schemas.microsoft.com/office/powerpoint/2010/main" val="25095805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86" grpId="0"/>
      <p:bldP spid="39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1667" t="32593" r="61250" b="51481"/>
          <a:stretch/>
        </p:blipFill>
        <p:spPr>
          <a:xfrm>
            <a:off x="406400" y="2019300"/>
            <a:ext cx="3124200" cy="1638300"/>
          </a:xfrm>
          <a:prstGeom prst="rect">
            <a:avLst/>
          </a:prstGeom>
        </p:spPr>
      </p:pic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Boron trifluoride</a:t>
            </a:r>
            <a:endParaRPr lang="en-US" dirty="0"/>
          </a:p>
        </p:txBody>
      </p:sp>
      <p:sp>
        <p:nvSpPr>
          <p:cNvPr id="100" name="Rectangle 2"/>
          <p:cNvSpPr txBox="1">
            <a:spLocks noChangeArrowheads="1"/>
          </p:cNvSpPr>
          <p:nvPr/>
        </p:nvSpPr>
        <p:spPr bwMode="auto">
          <a:xfrm>
            <a:off x="50800" y="876300"/>
            <a:ext cx="129540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/>
              <a:t>1. Point group </a:t>
            </a:r>
            <a:r>
              <a:rPr lang="en-US" i="1" dirty="0" smtClean="0"/>
              <a:t>D</a:t>
            </a:r>
            <a:r>
              <a:rPr lang="en-US" baseline="-25000" dirty="0" smtClean="0"/>
              <a:t>3</a:t>
            </a:r>
            <a:r>
              <a:rPr lang="en-US" i="1" baseline="-25000" dirty="0" smtClean="0"/>
              <a:t>h</a:t>
            </a:r>
            <a:endParaRPr lang="en-US" i="1" dirty="0" smtClean="0"/>
          </a:p>
        </p:txBody>
      </p:sp>
      <p:sp>
        <p:nvSpPr>
          <p:cNvPr id="102" name="Rectangle 2"/>
          <p:cNvSpPr txBox="1">
            <a:spLocks noChangeArrowheads="1"/>
          </p:cNvSpPr>
          <p:nvPr/>
        </p:nvSpPr>
        <p:spPr bwMode="auto">
          <a:xfrm>
            <a:off x="468547" y="1905000"/>
            <a:ext cx="85225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2. </a:t>
            </a:r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 bwMode="auto">
          <a:xfrm>
            <a:off x="4292601" y="1295400"/>
            <a:ext cx="7405453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3. Make reducible reps for outer atoms</a:t>
            </a:r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85" t="41112" r="18750" b="46297"/>
          <a:stretch>
            <a:fillRect/>
          </a:stretch>
        </p:blipFill>
        <p:spPr bwMode="auto">
          <a:xfrm>
            <a:off x="3606800" y="7478713"/>
            <a:ext cx="7848600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9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256177"/>
              </p:ext>
            </p:extLst>
          </p:nvPr>
        </p:nvGraphicFramePr>
        <p:xfrm>
          <a:off x="4458259" y="4851400"/>
          <a:ext cx="5289271" cy="2540000"/>
        </p:xfrm>
        <a:graphic>
          <a:graphicData uri="http://schemas.openxmlformats.org/drawingml/2006/table">
            <a:tbl>
              <a:tblPr/>
              <a:tblGrid>
                <a:gridCol w="648433"/>
                <a:gridCol w="602239"/>
                <a:gridCol w="990600"/>
                <a:gridCol w="731657"/>
                <a:gridCol w="772114"/>
                <a:gridCol w="782229"/>
                <a:gridCol w="761999"/>
              </a:tblGrid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Γ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2s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 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0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Γ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2pz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 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Γ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2px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 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Γ</a:t>
                      </a:r>
                      <a:r>
                        <a:rPr kumimoji="0" lang="en-US" sz="24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2py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 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1788032"/>
            <a:ext cx="8731531" cy="30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254000" y="7543800"/>
            <a:ext cx="3200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/>
              <a:t>4. Get group orbital symmetries by reducing each 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ヒラギノ角ゴ ProN W6" charset="0"/>
                <a:cs typeface="ヒラギノ角ゴ ProN W6" charset="0"/>
              </a:rPr>
              <a:t>Γ</a:t>
            </a:r>
            <a:r>
              <a:rPr lang="en-US" dirty="0" smtClean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064000" y="85344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kumimoji="0" lang="en-US" sz="32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=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+mj-lt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+mj-lt"/>
              </a:rPr>
              <a:t>’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+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E</a:t>
            </a:r>
            <a:r>
              <a:rPr kumimoji="0" lang="en-US" sz="32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’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11600" y="9094471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kumimoji="0" lang="en-US" sz="32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2pz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=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+mj-lt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+mj-lt"/>
              </a:rPr>
              <a:t>’’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+mj-lt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+mj-lt"/>
              </a:rPr>
              <a:t>’’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45400" y="85344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kumimoji="0" lang="en-US" sz="32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2px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=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+mj-lt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+mj-lt"/>
              </a:rPr>
              <a:t>’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+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E</a:t>
            </a:r>
            <a:r>
              <a:rPr kumimoji="0" lang="en-US" sz="32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’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645400" y="9042975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kumimoji="0" lang="en-US" sz="32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2py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=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A</a:t>
            </a:r>
            <a:r>
              <a:rPr lang="en-US" sz="3200" b="1" kern="0" baseline="-25000" noProof="0" dirty="0" smtClean="0">
                <a:solidFill>
                  <a:srgbClr val="C00000"/>
                </a:solidFill>
                <a:latin typeface="+mj-lt"/>
              </a:rPr>
              <a:t>1</a:t>
            </a:r>
            <a:r>
              <a:rPr lang="en-US" sz="3200" b="1" kern="0" baseline="30000" noProof="0" dirty="0" smtClean="0">
                <a:solidFill>
                  <a:srgbClr val="C00000"/>
                </a:solidFill>
                <a:latin typeface="+mj-lt"/>
              </a:rPr>
              <a:t>’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 + 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E</a:t>
            </a:r>
            <a:r>
              <a:rPr kumimoji="0" lang="en-US" sz="3200" b="1" i="1" u="none" strike="noStrike" kern="0" cap="none" spc="0" normalizeH="0" baseline="3000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</a:rPr>
              <a:t>’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18750" t="23334" r="33333" b="29333"/>
          <a:stretch/>
        </p:blipFill>
        <p:spPr>
          <a:xfrm>
            <a:off x="0" y="4250854"/>
            <a:ext cx="4295901" cy="2652252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2765312" y="2239686"/>
            <a:ext cx="395288" cy="447960"/>
            <a:chOff x="902990" y="4809839"/>
            <a:chExt cx="395288" cy="447960"/>
          </a:xfrm>
        </p:grpSpPr>
        <p:sp>
          <p:nvSpPr>
            <p:cNvPr id="26" name="Line 8"/>
            <p:cNvSpPr>
              <a:spLocks noChangeShapeType="1"/>
            </p:cNvSpPr>
            <p:nvPr/>
          </p:nvSpPr>
          <p:spPr bwMode="auto">
            <a:xfrm flipH="1">
              <a:off x="902990" y="4809839"/>
              <a:ext cx="395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7" name="Line 7"/>
            <p:cNvSpPr>
              <a:spLocks noChangeShapeType="1"/>
            </p:cNvSpPr>
            <p:nvPr/>
          </p:nvSpPr>
          <p:spPr bwMode="auto">
            <a:xfrm flipV="1">
              <a:off x="902990" y="4811425"/>
              <a:ext cx="0" cy="44637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34" name="Rectangle 40"/>
          <p:cNvSpPr>
            <a:spLocks noChangeArrowheads="1"/>
          </p:cNvSpPr>
          <p:nvPr/>
        </p:nvSpPr>
        <p:spPr bwMode="auto">
          <a:xfrm>
            <a:off x="3079976" y="1959430"/>
            <a:ext cx="363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x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35" name="Rectangle 41"/>
          <p:cNvSpPr>
            <a:spLocks noChangeArrowheads="1"/>
          </p:cNvSpPr>
          <p:nvPr/>
        </p:nvSpPr>
        <p:spPr bwMode="auto">
          <a:xfrm>
            <a:off x="2730325" y="2337548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2611209" y="1787467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z</a:t>
            </a:r>
            <a:endParaRPr lang="en-US" sz="2800" i="1" dirty="0">
              <a:solidFill>
                <a:srgbClr val="FF00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 rot="7356697">
            <a:off x="2562818" y="3361028"/>
            <a:ext cx="395288" cy="447960"/>
            <a:chOff x="902990" y="4809839"/>
            <a:chExt cx="395288" cy="447960"/>
          </a:xfrm>
        </p:grpSpPr>
        <p:sp>
          <p:nvSpPr>
            <p:cNvPr id="39" name="Line 8"/>
            <p:cNvSpPr>
              <a:spLocks noChangeShapeType="1"/>
            </p:cNvSpPr>
            <p:nvPr/>
          </p:nvSpPr>
          <p:spPr bwMode="auto">
            <a:xfrm flipH="1">
              <a:off x="902990" y="4809839"/>
              <a:ext cx="395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0" name="Line 7"/>
            <p:cNvSpPr>
              <a:spLocks noChangeShapeType="1"/>
            </p:cNvSpPr>
            <p:nvPr/>
          </p:nvSpPr>
          <p:spPr bwMode="auto">
            <a:xfrm flipV="1">
              <a:off x="902990" y="4811425"/>
              <a:ext cx="0" cy="44637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99418" y="3735362"/>
            <a:ext cx="363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x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449165" y="3230001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43" name="Rectangle 40"/>
          <p:cNvSpPr>
            <a:spLocks noChangeArrowheads="1"/>
          </p:cNvSpPr>
          <p:nvPr/>
        </p:nvSpPr>
        <p:spPr bwMode="auto">
          <a:xfrm>
            <a:off x="2984613" y="3322482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z</a:t>
            </a:r>
            <a:endParaRPr lang="en-US" sz="2800" i="1" dirty="0">
              <a:solidFill>
                <a:srgbClr val="FF0000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 rot="14329171">
            <a:off x="1791871" y="2588375"/>
            <a:ext cx="395288" cy="447960"/>
            <a:chOff x="902990" y="4809839"/>
            <a:chExt cx="395288" cy="447960"/>
          </a:xfrm>
        </p:grpSpPr>
        <p:sp>
          <p:nvSpPr>
            <p:cNvPr id="45" name="Line 8"/>
            <p:cNvSpPr>
              <a:spLocks noChangeShapeType="1"/>
            </p:cNvSpPr>
            <p:nvPr/>
          </p:nvSpPr>
          <p:spPr bwMode="auto">
            <a:xfrm flipH="1">
              <a:off x="902990" y="4809839"/>
              <a:ext cx="395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 flipV="1">
              <a:off x="902990" y="4811425"/>
              <a:ext cx="0" cy="44637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1480255" y="2339135"/>
            <a:ext cx="3635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x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1991918" y="2422831"/>
            <a:ext cx="363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49" name="Rectangle 40"/>
          <p:cNvSpPr>
            <a:spLocks noChangeArrowheads="1"/>
          </p:cNvSpPr>
          <p:nvPr/>
        </p:nvSpPr>
        <p:spPr bwMode="auto">
          <a:xfrm>
            <a:off x="1568299" y="2918963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1pPr>
            <a:lvl2pPr marL="742950" indent="-28575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1430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6002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057400" indent="-228600"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/>
            <a:r>
              <a:rPr lang="en-US" sz="2800" i="1" dirty="0">
                <a:solidFill>
                  <a:srgbClr val="FF0000"/>
                </a:solidFill>
                <a:ea typeface="Helvetica Neue" charset="0"/>
                <a:cs typeface="Helvetica Neue" charset="0"/>
              </a:rPr>
              <a:t>z</a:t>
            </a:r>
            <a:endParaRPr lang="en-US" sz="2800" i="1" dirty="0">
              <a:solidFill>
                <a:srgbClr val="FF0000"/>
              </a:solidFill>
            </a:endParaRP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 rotWithShape="1">
          <a:blip r:embed="rId5"/>
          <a:srcRect l="18750" t="49707" r="63406" b="44853"/>
          <a:stretch/>
        </p:blipFill>
        <p:spPr>
          <a:xfrm>
            <a:off x="2692073" y="4291288"/>
            <a:ext cx="1599818" cy="30480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 rotWithShape="1">
          <a:blip r:embed="rId5"/>
          <a:srcRect l="48778" t="24086" r="33333" b="70475"/>
          <a:stretch/>
        </p:blipFill>
        <p:spPr>
          <a:xfrm>
            <a:off x="35959" y="5724054"/>
            <a:ext cx="1603828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70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03" grpId="0"/>
      <p:bldP spid="12" grpId="0"/>
      <p:bldP spid="13" grpId="0"/>
      <p:bldP spid="14" grpId="0"/>
      <p:bldP spid="15" grpId="0"/>
      <p:bldP spid="16" grpId="0"/>
      <p:bldP spid="34" grpId="0"/>
      <p:bldP spid="35" grpId="0"/>
      <p:bldP spid="36" grpId="0"/>
      <p:bldP spid="41" grpId="0"/>
      <p:bldP spid="42" grpId="0"/>
      <p:bldP spid="43" grpId="0"/>
      <p:bldP spid="47" grpId="0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Boron trifluoride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3020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149600" y="1626871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2pz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8834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2px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883400" y="1575375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2py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 bwMode="auto">
          <a:xfrm>
            <a:off x="330200" y="2529146"/>
            <a:ext cx="8229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What is the shape of the group orbitals?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482600" y="3778543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000000"/>
                </a:solidFill>
              </a:rPr>
              <a:t>2s: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913029" y="3484663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</p:grpSp>
      <p:sp>
        <p:nvSpPr>
          <p:cNvPr id="66" name="Rectangle 80"/>
          <p:cNvSpPr>
            <a:spLocks/>
          </p:cNvSpPr>
          <p:nvPr/>
        </p:nvSpPr>
        <p:spPr bwMode="auto">
          <a:xfrm>
            <a:off x="878114" y="4517570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A</a:t>
            </a:r>
            <a:r>
              <a:rPr lang="en-US" sz="3600" baseline="-25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1</a:t>
            </a:r>
            <a:r>
              <a:rPr lang="en-US" sz="3600" baseline="30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’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7" name="Rectangle 80"/>
          <p:cNvSpPr>
            <a:spLocks/>
          </p:cNvSpPr>
          <p:nvPr/>
        </p:nvSpPr>
        <p:spPr bwMode="auto">
          <a:xfrm>
            <a:off x="3683000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y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5207000" y="37338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69" name="Rectangle 2"/>
          <p:cNvSpPr txBox="1">
            <a:spLocks noChangeArrowheads="1"/>
          </p:cNvSpPr>
          <p:nvPr/>
        </p:nvSpPr>
        <p:spPr bwMode="auto">
          <a:xfrm>
            <a:off x="8483600" y="37338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84" name="Rectangle 80"/>
          <p:cNvSpPr>
            <a:spLocks/>
          </p:cNvSpPr>
          <p:nvPr/>
        </p:nvSpPr>
        <p:spPr bwMode="auto">
          <a:xfrm>
            <a:off x="6974114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x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254000" y="7315200"/>
            <a:ext cx="12649199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 </a:t>
            </a:r>
            <a:r>
              <a:rPr lang="en-US" i="1" dirty="0" smtClean="0">
                <a:solidFill>
                  <a:srgbClr val="000000"/>
                </a:solidFill>
              </a:rPr>
              <a:t>projection operator method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provides a systematic way to find how the AOs should be combined to give the right group orbitals (SALCs). </a:t>
            </a:r>
          </a:p>
        </p:txBody>
      </p:sp>
      <p:sp>
        <p:nvSpPr>
          <p:cNvPr id="87" name="Rectangle 2"/>
          <p:cNvSpPr txBox="1">
            <a:spLocks noChangeArrowheads="1"/>
          </p:cNvSpPr>
          <p:nvPr/>
        </p:nvSpPr>
        <p:spPr bwMode="auto">
          <a:xfrm>
            <a:off x="4738914" y="5722226"/>
            <a:ext cx="46482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dirty="0" smtClean="0">
                <a:solidFill>
                  <a:srgbClr val="000000"/>
                </a:solidFill>
              </a:rPr>
              <a:t>Which combinations of the three AOs are correct?</a:t>
            </a:r>
          </a:p>
        </p:txBody>
      </p:sp>
    </p:spTree>
    <p:extLst>
      <p:ext uri="{BB962C8B-B14F-4D97-AF65-F5344CB8AC3E}">
        <p14:creationId xmlns:p14="http://schemas.microsoft.com/office/powerpoint/2010/main" val="2969660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84" grpId="0"/>
      <p:bldP spid="86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616200" y="54102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29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+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+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+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 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1063352" y="28956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a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68076" y="3460642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333828" y="1143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In the </a:t>
            </a:r>
            <a:r>
              <a:rPr lang="en-US" i="1" dirty="0" smtClean="0">
                <a:solidFill>
                  <a:srgbClr val="000000"/>
                </a:solidFill>
              </a:rPr>
              <a:t>projection operator method,</a:t>
            </a:r>
            <a:r>
              <a:rPr lang="en-US" dirty="0" smtClean="0">
                <a:solidFill>
                  <a:srgbClr val="000000"/>
                </a:solidFill>
              </a:rPr>
              <a:t> we pick one AO in each set of identical AOs and determine how it transforms under each symmetry operation of the point group.</a:t>
            </a:r>
          </a:p>
        </p:txBody>
      </p:sp>
      <p:graphicFrame>
        <p:nvGraphicFramePr>
          <p:cNvPr id="23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265183"/>
              </p:ext>
            </p:extLst>
          </p:nvPr>
        </p:nvGraphicFramePr>
        <p:xfrm>
          <a:off x="2777876" y="3352800"/>
          <a:ext cx="9906003" cy="1270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AO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177800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b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1957047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c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330200" y="8001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 group orbital wavefunctions are determined by multiplying the projection table values by the characters of each irreducible representation and summing the results.</a:t>
            </a:r>
          </a:p>
        </p:txBody>
      </p:sp>
      <p:graphicFrame>
        <p:nvGraphicFramePr>
          <p:cNvPr id="29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380338"/>
              </p:ext>
            </p:extLst>
          </p:nvPr>
        </p:nvGraphicFramePr>
        <p:xfrm>
          <a:off x="2779486" y="4699000"/>
          <a:ext cx="9906003" cy="635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A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1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’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2616200" y="59436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29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4F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+ 4F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+ 4F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endParaRPr lang="en-US" sz="29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502400" y="6318046"/>
            <a:ext cx="1388971" cy="1395126"/>
            <a:chOff x="4532086" y="4319874"/>
            <a:chExt cx="1388971" cy="1395126"/>
          </a:xfrm>
        </p:grpSpPr>
        <p:cxnSp>
          <p:nvCxnSpPr>
            <p:cNvPr id="32" name="Straight Connector 31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" name="Oval 3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endParaRPr>
            </a:p>
          </p:txBody>
        </p:sp>
      </p:grpSp>
      <p:sp>
        <p:nvSpPr>
          <p:cNvPr id="39" name="Rectangle 80"/>
          <p:cNvSpPr>
            <a:spLocks/>
          </p:cNvSpPr>
          <p:nvPr/>
        </p:nvSpPr>
        <p:spPr bwMode="auto">
          <a:xfrm>
            <a:off x="6495143" y="6401000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A</a:t>
            </a:r>
            <a:r>
              <a:rPr lang="en-US" sz="3600" baseline="-25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1</a:t>
            </a:r>
            <a:r>
              <a:rPr lang="en-US" sz="3600" baseline="30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’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369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56" grpId="0"/>
      <p:bldP spid="24" grpId="0"/>
      <p:bldP spid="25" grpId="0"/>
      <p:bldP spid="27" grpId="0"/>
      <p:bldP spid="30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616200" y="54102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29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+ 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F</a:t>
            </a:r>
            <a:r>
              <a:rPr lang="en-US" sz="2900" b="1" kern="0" baseline="-25000" dirty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 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1063352" y="28956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a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68076" y="3460642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333828" y="1143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In the </a:t>
            </a:r>
            <a:r>
              <a:rPr lang="en-US" i="1" dirty="0" smtClean="0">
                <a:solidFill>
                  <a:srgbClr val="000000"/>
                </a:solidFill>
              </a:rPr>
              <a:t>projection operator method,</a:t>
            </a:r>
            <a:r>
              <a:rPr lang="en-US" dirty="0" smtClean="0">
                <a:solidFill>
                  <a:srgbClr val="000000"/>
                </a:solidFill>
              </a:rPr>
              <a:t> we pick one AO in each set of identical AOs and determine how it transforms under each symmetry operation of the point group.</a:t>
            </a:r>
          </a:p>
        </p:txBody>
      </p:sp>
      <p:graphicFrame>
        <p:nvGraphicFramePr>
          <p:cNvPr id="23" name="Group 4"/>
          <p:cNvGraphicFramePr>
            <a:graphicFrameLocks noGrp="1"/>
          </p:cNvGraphicFramePr>
          <p:nvPr>
            <p:extLst/>
          </p:nvPr>
        </p:nvGraphicFramePr>
        <p:xfrm>
          <a:off x="2777876" y="3352800"/>
          <a:ext cx="9906003" cy="1270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AO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177800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b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1957047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c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330200" y="8001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 group orbital wavefunctions are determined by multiplying the projection table values by the characters of each irreducible representation and summing the results.</a:t>
            </a:r>
          </a:p>
        </p:txBody>
      </p:sp>
      <p:graphicFrame>
        <p:nvGraphicFramePr>
          <p:cNvPr id="29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076271"/>
              </p:ext>
            </p:extLst>
          </p:nvPr>
        </p:nvGraphicFramePr>
        <p:xfrm>
          <a:off x="2779486" y="4699000"/>
          <a:ext cx="9906003" cy="635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A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’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2616200" y="59436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29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0</a:t>
            </a:r>
          </a:p>
        </p:txBody>
      </p:sp>
      <p:sp>
        <p:nvSpPr>
          <p:cNvPr id="40" name="Rectangle 2"/>
          <p:cNvSpPr txBox="1">
            <a:spLocks noChangeArrowheads="1"/>
          </p:cNvSpPr>
          <p:nvPr/>
        </p:nvSpPr>
        <p:spPr bwMode="auto">
          <a:xfrm>
            <a:off x="4673600" y="6750343"/>
            <a:ext cx="6248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dirty="0" smtClean="0">
                <a:solidFill>
                  <a:srgbClr val="000000"/>
                </a:solidFill>
              </a:rPr>
              <a:t>There is </a:t>
            </a:r>
            <a:r>
              <a:rPr lang="en-US" b="0" dirty="0">
                <a:solidFill>
                  <a:srgbClr val="000000"/>
                </a:solidFill>
              </a:rPr>
              <a:t>no </a:t>
            </a:r>
            <a:r>
              <a:rPr lang="en-US" b="0" i="1" dirty="0" smtClean="0">
                <a:solidFill>
                  <a:srgbClr val="000000"/>
                </a:solidFill>
              </a:rPr>
              <a:t>A</a:t>
            </a:r>
            <a:r>
              <a:rPr lang="en-US" b="0" baseline="-25000" dirty="0" smtClean="0">
                <a:solidFill>
                  <a:srgbClr val="000000"/>
                </a:solidFill>
              </a:rPr>
              <a:t>2</a:t>
            </a:r>
            <a:r>
              <a:rPr lang="en-US" b="0" dirty="0">
                <a:solidFill>
                  <a:srgbClr val="000000"/>
                </a:solidFill>
              </a:rPr>
              <a:t>’</a:t>
            </a:r>
            <a:r>
              <a:rPr lang="en-US" b="0" dirty="0" smtClean="0">
                <a:solidFill>
                  <a:srgbClr val="000000"/>
                </a:solidFill>
              </a:rPr>
              <a:t> group orbital!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3911600" y="6324600"/>
            <a:ext cx="1371600" cy="60960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018139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0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768600" y="54102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E’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2F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+ 0  + 0  + 0 + 2F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– 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+ 0  + 0  + 0  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1063352" y="28956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a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68076" y="3460642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333828" y="1143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In the </a:t>
            </a:r>
            <a:r>
              <a:rPr lang="en-US" i="1" dirty="0" smtClean="0">
                <a:solidFill>
                  <a:srgbClr val="000000"/>
                </a:solidFill>
              </a:rPr>
              <a:t>projection operator method,</a:t>
            </a:r>
            <a:r>
              <a:rPr lang="en-US" dirty="0" smtClean="0">
                <a:solidFill>
                  <a:srgbClr val="000000"/>
                </a:solidFill>
              </a:rPr>
              <a:t> we pick one AO in each set of identical AOs and determine how it transforms under each symmetry operation of the point group.</a:t>
            </a:r>
          </a:p>
        </p:txBody>
      </p:sp>
      <p:graphicFrame>
        <p:nvGraphicFramePr>
          <p:cNvPr id="23" name="Group 4"/>
          <p:cNvGraphicFramePr>
            <a:graphicFrameLocks noGrp="1"/>
          </p:cNvGraphicFramePr>
          <p:nvPr>
            <p:extLst/>
          </p:nvPr>
        </p:nvGraphicFramePr>
        <p:xfrm>
          <a:off x="2777876" y="3352800"/>
          <a:ext cx="9906003" cy="1270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AO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C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S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3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 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v(a)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v(b)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σ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v(c)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b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177800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b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1957047" y="4588974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200" b="0" dirty="0" smtClean="0">
                <a:solidFill>
                  <a:srgbClr val="000000"/>
                </a:solidFill>
              </a:rPr>
              <a:t>F</a:t>
            </a:r>
            <a:r>
              <a:rPr lang="en-US" sz="3200" b="0" baseline="-25000" dirty="0" smtClean="0">
                <a:solidFill>
                  <a:srgbClr val="000000"/>
                </a:solidFill>
              </a:rPr>
              <a:t>c</a:t>
            </a:r>
            <a:r>
              <a:rPr lang="en-US" sz="3200" b="0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330200" y="8001000"/>
            <a:ext cx="12569371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The group orbital wavefunctions are determined by multiplying the projection table values by the characters of each irreducible representation and summing the results.</a:t>
            </a:r>
          </a:p>
        </p:txBody>
      </p:sp>
      <p:graphicFrame>
        <p:nvGraphicFramePr>
          <p:cNvPr id="29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192793"/>
              </p:ext>
            </p:extLst>
          </p:nvPr>
        </p:nvGraphicFramePr>
        <p:xfrm>
          <a:off x="2779486" y="4699000"/>
          <a:ext cx="9906003" cy="635000"/>
        </p:xfrm>
        <a:graphic>
          <a:graphicData uri="http://schemas.openxmlformats.org/drawingml/2006/table">
            <a:tbl>
              <a:tblPr/>
              <a:tblGrid>
                <a:gridCol w="651375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  <a:gridCol w="771219"/>
              </a:tblGrid>
              <a:tr h="63500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Times New Roman" panose="02020603050405020304" pitchFamily="18" charset="0"/>
                          <a:sym typeface="Helvetica Neue" charset="0"/>
                        </a:rPr>
                        <a:t>’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6" charset="0"/>
                        <a:cs typeface="Times New Roman" panose="02020603050405020304" pitchFamily="18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2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ts val="3600"/>
                        </a:spcBef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20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8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ts val="1200"/>
                        </a:spcBef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5pPr>
                      <a:lvl6pPr marL="25146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6pPr>
                      <a:lvl7pPr marL="29718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7pPr>
                      <a:lvl8pPr marL="34290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8pPr>
                      <a:lvl9pPr marL="3886200" indent="-228600" algn="l" defTabSz="914400" rtl="0" eaLnBrk="0" fontAlgn="base" latinLnBrk="0" hangingPunct="0">
                        <a:spcBef>
                          <a:spcPts val="12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75000"/>
                        <a:buFont typeface="Helvetica Neue" charset="0"/>
                        <a:tabLst>
                          <a:tab pos="914400" algn="l"/>
                        </a:tabLst>
                        <a:defRPr sz="1600" b="1" kern="1200">
                          <a:solidFill>
                            <a:schemeClr val="tx1"/>
                          </a:solidFill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ヒラギノ角ゴ ProN W6" charset="0"/>
                          <a:cs typeface="ヒラギノ角ゴ ProN W6" charset="0"/>
                          <a:sym typeface="Helvetica Neue" charset="0"/>
                        </a:rPr>
                        <a:t>-1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 Neue" charset="0"/>
                        <a:ea typeface="ヒラギノ角ゴ ProN W3" charset="0"/>
                        <a:cs typeface="ヒラギノ角ゴ ProN W3" charset="0"/>
                        <a:sym typeface="Helvetica Neue" charset="0"/>
                      </a:endParaRP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Helvetica Neue" charset="0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 Neue" charset="0"/>
                          <a:ea typeface="ヒラギノ角ゴ ProN W3" charset="0"/>
                          <a:cs typeface="ヒラギノ角ゴ ProN W3" charset="0"/>
                          <a:sym typeface="Helvetica Neue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Rectangle 29"/>
          <p:cNvSpPr/>
          <p:nvPr/>
        </p:nvSpPr>
        <p:spPr>
          <a:xfrm>
            <a:off x="2768600" y="5943600"/>
            <a:ext cx="101346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b="1" i="1" kern="0" dirty="0" smtClean="0">
                <a:solidFill>
                  <a:srgbClr val="C00000"/>
                </a:solidFill>
                <a:latin typeface="Helvetica Neue"/>
              </a:rPr>
              <a:t>E’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= 4F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–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2F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b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</a:t>
            </a:r>
            <a:r>
              <a:rPr lang="en-US" sz="2900" b="1" kern="0" dirty="0">
                <a:solidFill>
                  <a:srgbClr val="C00000"/>
                </a:solidFill>
                <a:latin typeface="Helvetica Neue"/>
              </a:rPr>
              <a:t>– 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2F</a:t>
            </a:r>
            <a:r>
              <a:rPr lang="en-US" sz="2900" b="1" kern="0" baseline="-25000" dirty="0" smtClean="0">
                <a:solidFill>
                  <a:srgbClr val="C00000"/>
                </a:solidFill>
                <a:latin typeface="Helvetica Neue"/>
              </a:rPr>
              <a:t>c</a:t>
            </a:r>
            <a:r>
              <a:rPr lang="en-US" sz="2900" b="1" kern="0" dirty="0" smtClean="0">
                <a:solidFill>
                  <a:srgbClr val="C00000"/>
                </a:solidFill>
                <a:latin typeface="Helvetica Neue"/>
              </a:rPr>
              <a:t> </a:t>
            </a:r>
          </a:p>
        </p:txBody>
      </p:sp>
      <p:sp>
        <p:nvSpPr>
          <p:cNvPr id="34" name="Rectangle 80"/>
          <p:cNvSpPr>
            <a:spLocks/>
          </p:cNvSpPr>
          <p:nvPr/>
        </p:nvSpPr>
        <p:spPr bwMode="auto">
          <a:xfrm>
            <a:off x="6807200" y="6421629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y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883400" y="6212904"/>
            <a:ext cx="1038171" cy="1450848"/>
            <a:chOff x="4891169" y="3307945"/>
            <a:chExt cx="1038171" cy="1450848"/>
          </a:xfrm>
        </p:grpSpPr>
        <p:cxnSp>
          <p:nvCxnSpPr>
            <p:cNvPr id="36" name="Straight Connector 35"/>
            <p:cNvCxnSpPr/>
            <p:nvPr/>
          </p:nvCxnSpPr>
          <p:spPr bwMode="auto">
            <a:xfrm flipV="1">
              <a:off x="4983420" y="4266236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5412363" y="4266236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5407957" y="3758161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Oval 39"/>
            <p:cNvSpPr/>
            <p:nvPr/>
          </p:nvSpPr>
          <p:spPr bwMode="auto">
            <a:xfrm>
              <a:off x="5031377" y="3307945"/>
              <a:ext cx="777240" cy="7772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4891169" y="4374745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5545292" y="4371697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0674156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0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33020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149600" y="1626871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2pz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883400" y="1066800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2px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2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883400" y="1575375"/>
            <a:ext cx="3581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2py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=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A</a:t>
            </a:r>
            <a:r>
              <a:rPr lang="en-US" sz="3200" b="1" kern="0" baseline="-25000" dirty="0" smtClean="0">
                <a:solidFill>
                  <a:srgbClr val="C00000"/>
                </a:solidFill>
                <a:latin typeface="Helvetica Neue"/>
              </a:rPr>
              <a:t>1</a:t>
            </a:r>
            <a:r>
              <a:rPr lang="en-US" sz="3200" b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r>
              <a:rPr lang="en-US" sz="3200" b="1" kern="0" dirty="0" smtClean="0">
                <a:solidFill>
                  <a:srgbClr val="C00000"/>
                </a:solidFill>
                <a:latin typeface="Helvetica Neue"/>
              </a:rPr>
              <a:t> + </a:t>
            </a:r>
            <a:r>
              <a:rPr lang="en-US" sz="3200" b="1" i="1" kern="0" dirty="0" smtClean="0">
                <a:solidFill>
                  <a:srgbClr val="C00000"/>
                </a:solidFill>
                <a:latin typeface="Helvetica Neue"/>
              </a:rPr>
              <a:t>E</a:t>
            </a:r>
            <a:r>
              <a:rPr lang="en-US" sz="3200" b="1" i="1" kern="0" baseline="30000" dirty="0" smtClean="0">
                <a:solidFill>
                  <a:srgbClr val="C00000"/>
                </a:solidFill>
                <a:latin typeface="Helvetica Neue"/>
              </a:rPr>
              <a:t>’</a:t>
            </a:r>
            <a:endParaRPr lang="en-US" sz="3200" b="1" kern="0" dirty="0" smtClean="0">
              <a:solidFill>
                <a:srgbClr val="C00000"/>
              </a:solidFill>
              <a:latin typeface="Helvetica Neue"/>
            </a:endParaRPr>
          </a:p>
        </p:txBody>
      </p:sp>
      <p:sp>
        <p:nvSpPr>
          <p:cNvPr id="55" name="Rectangle 2"/>
          <p:cNvSpPr txBox="1">
            <a:spLocks noChangeArrowheads="1"/>
          </p:cNvSpPr>
          <p:nvPr/>
        </p:nvSpPr>
        <p:spPr bwMode="auto">
          <a:xfrm>
            <a:off x="330200" y="2529146"/>
            <a:ext cx="8229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What is the shape of the group orbitals? </a:t>
            </a:r>
          </a:p>
        </p:txBody>
      </p:sp>
      <p:sp>
        <p:nvSpPr>
          <p:cNvPr id="56" name="Rectangle 2"/>
          <p:cNvSpPr txBox="1">
            <a:spLocks noChangeArrowheads="1"/>
          </p:cNvSpPr>
          <p:nvPr/>
        </p:nvSpPr>
        <p:spPr bwMode="auto">
          <a:xfrm>
            <a:off x="482600" y="3778543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000000"/>
                </a:solidFill>
              </a:rPr>
              <a:t>2s: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913029" y="3484663"/>
            <a:ext cx="1388971" cy="1395126"/>
            <a:chOff x="4532086" y="4319874"/>
            <a:chExt cx="1388971" cy="1395126"/>
          </a:xfrm>
        </p:grpSpPr>
        <p:cxnSp>
          <p:nvCxnSpPr>
            <p:cNvPr id="8" name="Straight Connector 7"/>
            <p:cNvCxnSpPr/>
            <p:nvPr/>
          </p:nvCxnSpPr>
          <p:spPr bwMode="auto">
            <a:xfrm flipV="1">
              <a:off x="4812891" y="5112625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5241834" y="5112625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Straight Connector 64"/>
            <p:cNvCxnSpPr/>
            <p:nvPr/>
          </p:nvCxnSpPr>
          <p:spPr bwMode="auto">
            <a:xfrm flipV="1">
              <a:off x="5237428" y="4604550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" name="Oval 4"/>
            <p:cNvSpPr/>
            <p:nvPr/>
          </p:nvSpPr>
          <p:spPr bwMode="auto">
            <a:xfrm>
              <a:off x="4978400" y="4319874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4532086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63" name="Oval 62"/>
            <p:cNvSpPr/>
            <p:nvPr/>
          </p:nvSpPr>
          <p:spPr bwMode="auto">
            <a:xfrm>
              <a:off x="5372417" y="5166360"/>
              <a:ext cx="548640" cy="5486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  <a:tint val="66000"/>
                    <a:satMod val="160000"/>
                  </a:schemeClr>
                </a:gs>
                <a:gs pos="50000">
                  <a:schemeClr val="bg1">
                    <a:lumMod val="50000"/>
                    <a:tint val="44500"/>
                    <a:satMod val="160000"/>
                  </a:schemeClr>
                </a:gs>
                <a:gs pos="100000">
                  <a:schemeClr val="bg1">
                    <a:lumMod val="50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66" name="Rectangle 80"/>
          <p:cNvSpPr>
            <a:spLocks/>
          </p:cNvSpPr>
          <p:nvPr/>
        </p:nvSpPr>
        <p:spPr bwMode="auto">
          <a:xfrm>
            <a:off x="878114" y="4517570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A</a:t>
            </a:r>
            <a:r>
              <a:rPr lang="en-US" sz="3600" baseline="-25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1</a:t>
            </a:r>
            <a:r>
              <a:rPr lang="en-US" sz="3600" baseline="3000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’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7" name="Rectangle 80"/>
          <p:cNvSpPr>
            <a:spLocks/>
          </p:cNvSpPr>
          <p:nvPr/>
        </p:nvSpPr>
        <p:spPr bwMode="auto">
          <a:xfrm>
            <a:off x="3683000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y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 bwMode="auto">
          <a:xfrm>
            <a:off x="5207000" y="37338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69" name="Rectangle 2"/>
          <p:cNvSpPr txBox="1">
            <a:spLocks noChangeArrowheads="1"/>
          </p:cNvSpPr>
          <p:nvPr/>
        </p:nvSpPr>
        <p:spPr bwMode="auto">
          <a:xfrm>
            <a:off x="8483600" y="3733800"/>
            <a:ext cx="12954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84" name="Rectangle 80"/>
          <p:cNvSpPr>
            <a:spLocks/>
          </p:cNvSpPr>
          <p:nvPr/>
        </p:nvSpPr>
        <p:spPr bwMode="auto">
          <a:xfrm>
            <a:off x="6974114" y="4517572"/>
            <a:ext cx="34798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 anchor="ctr"/>
          <a:lstStyle>
            <a:lvl1pPr>
              <a:spcBef>
                <a:spcPts val="3600"/>
              </a:spcBef>
              <a:defRPr sz="3000" b="1">
                <a:solidFill>
                  <a:schemeClr val="tx1"/>
                </a:solidFill>
                <a:latin typeface="Helvetica Neue" charset="0"/>
                <a:ea typeface="ヒラギノ角ゴ ProN W6" charset="0"/>
                <a:cs typeface="ヒラギノ角ゴ ProN W6" charset="0"/>
                <a:sym typeface="Helvetica Neue" charset="0"/>
              </a:defRPr>
            </a:lvl1pPr>
            <a:lvl2pPr marL="58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3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4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sz="2000"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>
              <a:spcBef>
                <a:spcPts val="1200"/>
              </a:spcBef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9464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6pPr>
            <a:lvl7pPr marL="34036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7pPr>
            <a:lvl8pPr marL="38608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8pPr>
            <a:lvl9pPr marL="4318000" indent="-317500" eaLnBrk="0" fontAlgn="base" hangingPunct="0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>
                <a:solidFill>
                  <a:schemeClr val="tx1"/>
                </a:solidFill>
                <a:latin typeface="Helvetica Neue" charset="0"/>
                <a:ea typeface="ヒラギノ角ゴ ProN W3" charset="0"/>
                <a:cs typeface="ヒラギノ角ゴ ProN W3" charset="0"/>
                <a:sym typeface="Helvetica Neue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sz="360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E’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(</a:t>
            </a:r>
            <a:r>
              <a:rPr lang="en-US" sz="3600" b="0" i="1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x</a:t>
            </a:r>
            <a:r>
              <a:rPr lang="en-US" sz="3600" b="0" dirty="0" smtClean="0">
                <a:solidFill>
                  <a:srgbClr val="00B050"/>
                </a:solidFill>
                <a:ea typeface="Helvetica Neue" charset="0"/>
                <a:cs typeface="Helvetica Neue" charset="0"/>
              </a:rPr>
              <a:t>)</a:t>
            </a:r>
            <a:endParaRPr lang="en-US" sz="3600" dirty="0">
              <a:solidFill>
                <a:srgbClr val="00B050"/>
              </a:solidFill>
              <a:ea typeface="Helvetica Neue" charset="0"/>
              <a:cs typeface="Helvetica Neue" charset="0"/>
            </a:endParaRPr>
          </a:p>
        </p:txBody>
      </p:sp>
      <p:sp>
        <p:nvSpPr>
          <p:cNvPr id="86" name="Rectangle 2"/>
          <p:cNvSpPr txBox="1">
            <a:spLocks noChangeArrowheads="1"/>
          </p:cNvSpPr>
          <p:nvPr/>
        </p:nvSpPr>
        <p:spPr bwMode="auto">
          <a:xfrm>
            <a:off x="254000" y="5912143"/>
            <a:ext cx="12649199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We can get the third group orbital, </a:t>
            </a:r>
            <a:r>
              <a:rPr lang="en-US" i="1" dirty="0" smtClean="0">
                <a:solidFill>
                  <a:srgbClr val="000000"/>
                </a:solidFill>
              </a:rPr>
              <a:t>E</a:t>
            </a:r>
            <a:r>
              <a:rPr lang="en-US" dirty="0" smtClean="0">
                <a:solidFill>
                  <a:srgbClr val="000000"/>
                </a:solidFill>
              </a:rPr>
              <a:t>’(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by using normalization.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899152" y="3352800"/>
            <a:ext cx="1038171" cy="1450848"/>
            <a:chOff x="4891169" y="3307945"/>
            <a:chExt cx="1038171" cy="1450848"/>
          </a:xfrm>
        </p:grpSpPr>
        <p:cxnSp>
          <p:nvCxnSpPr>
            <p:cNvPr id="24" name="Straight Connector 23"/>
            <p:cNvCxnSpPr/>
            <p:nvPr/>
          </p:nvCxnSpPr>
          <p:spPr bwMode="auto">
            <a:xfrm flipV="1">
              <a:off x="4983420" y="4266236"/>
              <a:ext cx="428943" cy="32577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5412363" y="4266236"/>
              <a:ext cx="405266" cy="32577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5407957" y="3758161"/>
              <a:ext cx="8715" cy="5138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Oval 26"/>
            <p:cNvSpPr/>
            <p:nvPr/>
          </p:nvSpPr>
          <p:spPr bwMode="auto">
            <a:xfrm>
              <a:off x="5031377" y="3307945"/>
              <a:ext cx="777240" cy="77724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  <a:tint val="66000"/>
                    <a:satMod val="160000"/>
                  </a:schemeClr>
                </a:gs>
                <a:gs pos="50000">
                  <a:schemeClr val="bg1">
                    <a:lumMod val="75000"/>
                    <a:tint val="44500"/>
                    <a:satMod val="160000"/>
                  </a:schemeClr>
                </a:gs>
                <a:gs pos="100000">
                  <a:schemeClr val="bg1">
                    <a:lumMod val="75000"/>
                    <a:tint val="23500"/>
                    <a:satMod val="16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4891169" y="4374745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5545292" y="4371697"/>
              <a:ext cx="384048" cy="384048"/>
            </a:xfrm>
            <a:prstGeom prst="ellipse">
              <a:avLst/>
            </a:prstGeom>
            <a:solidFill>
              <a:srgbClr val="FFFF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dirty="0" smtClean="0"/>
            </a:p>
          </p:txBody>
        </p:sp>
      </p:grpSp>
      <p:sp>
        <p:nvSpPr>
          <p:cNvPr id="31" name="Rectangle 1"/>
          <p:cNvSpPr>
            <a:spLocks noGrp="1" noChangeArrowheads="1"/>
          </p:cNvSpPr>
          <p:nvPr>
            <p:ph type="title"/>
          </p:nvPr>
        </p:nvSpPr>
        <p:spPr>
          <a:xfrm>
            <a:off x="50800" y="38100"/>
            <a:ext cx="12903200" cy="711200"/>
          </a:xfrm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618014" y="7227865"/>
                <a:ext cx="2755306" cy="161454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8014" y="7227865"/>
                <a:ext cx="2755306" cy="161454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Rectangle 2"/>
          <p:cNvSpPr txBox="1">
            <a:spLocks noChangeArrowheads="1"/>
          </p:cNvSpPr>
          <p:nvPr/>
        </p:nvSpPr>
        <p:spPr bwMode="auto">
          <a:xfrm>
            <a:off x="6211751" y="7620000"/>
            <a:ext cx="5700849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3600" b="0" dirty="0" smtClean="0"/>
              <a:t>Normalization condition</a:t>
            </a:r>
          </a:p>
        </p:txBody>
      </p:sp>
    </p:spTree>
    <p:extLst>
      <p:ext uri="{BB962C8B-B14F-4D97-AF65-F5344CB8AC3E}">
        <p14:creationId xmlns:p14="http://schemas.microsoft.com/office/powerpoint/2010/main" val="6839067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86" grpId="0"/>
      <p:bldP spid="4" grpId="0" animBg="1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>
            <a:spLocks noGrp="1" noChangeArrowheads="1"/>
          </p:cNvSpPr>
          <p:nvPr>
            <p:ph type="title"/>
          </p:nvPr>
        </p:nvSpPr>
        <p:spPr>
          <a:xfrm>
            <a:off x="50800" y="38100"/>
            <a:ext cx="12903200" cy="711200"/>
          </a:xfrm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63600" y="2446691"/>
                <a:ext cx="2066976" cy="12109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600" y="2446691"/>
                <a:ext cx="2066976" cy="121090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07025" y="1828800"/>
                <a:ext cx="6690293" cy="5416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bSup>
                            <m:sSub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25" y="1828800"/>
                <a:ext cx="6690293" cy="54162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58800" y="3810000"/>
                <a:ext cx="7434279" cy="12109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00" y="3810000"/>
                <a:ext cx="7434279" cy="121090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8026400" y="3962400"/>
            <a:ext cx="4815114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dirty="0" smtClean="0">
                <a:solidFill>
                  <a:srgbClr val="0070C0"/>
                </a:solidFill>
              </a:rPr>
              <a:t>nine terms, but the six overlap (</a:t>
            </a:r>
            <a:r>
              <a:rPr lang="en-US" b="0" i="1" dirty="0" smtClean="0">
                <a:solidFill>
                  <a:srgbClr val="0070C0"/>
                </a:solidFill>
              </a:rPr>
              <a:t>S</a:t>
            </a:r>
            <a:r>
              <a:rPr lang="en-US" b="0" dirty="0" smtClean="0">
                <a:solidFill>
                  <a:srgbClr val="0070C0"/>
                </a:solidFill>
              </a:rPr>
              <a:t>) terms are zero.</a:t>
            </a: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 bwMode="auto">
          <a:xfrm>
            <a:off x="8255000" y="1832453"/>
            <a:ext cx="4053114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i="1" dirty="0" smtClean="0">
                <a:solidFill>
                  <a:srgbClr val="0070C0"/>
                </a:solidFill>
              </a:rPr>
              <a:t>A</a:t>
            </a:r>
            <a:r>
              <a:rPr lang="en-US" b="0" baseline="-25000" dirty="0" smtClean="0">
                <a:solidFill>
                  <a:srgbClr val="0070C0"/>
                </a:solidFill>
              </a:rPr>
              <a:t>1</a:t>
            </a:r>
            <a:r>
              <a:rPr lang="en-US" b="0" dirty="0" smtClean="0">
                <a:solidFill>
                  <a:srgbClr val="0070C0"/>
                </a:solidFill>
              </a:rPr>
              <a:t>’ </a:t>
            </a:r>
            <a:r>
              <a:rPr lang="en-US" b="0" dirty="0" err="1" smtClean="0">
                <a:solidFill>
                  <a:srgbClr val="0070C0"/>
                </a:solidFill>
              </a:rPr>
              <a:t>wavefunction</a:t>
            </a:r>
            <a:endParaRPr lang="en-US" b="0" dirty="0" smtClean="0">
              <a:solidFill>
                <a:srgbClr val="0070C0"/>
              </a:solidFill>
            </a:endParaRP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3606800" y="2686000"/>
            <a:ext cx="87630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b="0" dirty="0" smtClean="0">
                <a:solidFill>
                  <a:srgbClr val="0070C0"/>
                </a:solidFill>
              </a:rPr>
              <a:t>Normalization condition for group orbitals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16158" y="5486400"/>
                <a:ext cx="9315242" cy="14673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p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F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a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b</m:t>
                                          </m:r>
                                        </m:sub>
                                      </m:sSub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c</m:t>
                                          </m:r>
                                        </m:sub>
                                      </m:sSub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e>
                          </m:nary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58" y="5486400"/>
                <a:ext cx="9315242" cy="146732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11200" y="7467600"/>
                <a:ext cx="3019096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1+1+1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00" y="7467600"/>
                <a:ext cx="3019096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ight Arrow 1"/>
          <p:cNvSpPr/>
          <p:nvPr/>
        </p:nvSpPr>
        <p:spPr bwMode="auto">
          <a:xfrm>
            <a:off x="4275939" y="7570036"/>
            <a:ext cx="828779" cy="304800"/>
          </a:xfrm>
          <a:prstGeom prst="rightArrow">
            <a:avLst/>
          </a:prstGeom>
          <a:solidFill>
            <a:srgbClr val="FFFFFF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endParaRPr lang="en-US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97329" y="7221602"/>
                <a:ext cx="1438471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329" y="7221602"/>
                <a:ext cx="1438471" cy="95365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435600" y="8491147"/>
                <a:ext cx="6855723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bSup>
                            <m:sSub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600" y="8491147"/>
                <a:ext cx="6855723" cy="95365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2"/>
          <p:cNvSpPr txBox="1">
            <a:spLocks noChangeArrowheads="1"/>
          </p:cNvSpPr>
          <p:nvPr/>
        </p:nvSpPr>
        <p:spPr bwMode="auto">
          <a:xfrm>
            <a:off x="352372" y="8708572"/>
            <a:ext cx="87630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b="0" dirty="0" smtClean="0">
                <a:solidFill>
                  <a:srgbClr val="0070C0"/>
                </a:solidFill>
              </a:rPr>
              <a:t>So the normalized </a:t>
            </a:r>
            <a:r>
              <a:rPr lang="en-US" b="0" i="1" dirty="0" smtClean="0">
                <a:solidFill>
                  <a:srgbClr val="0070C0"/>
                </a:solidFill>
              </a:rPr>
              <a:t>A</a:t>
            </a:r>
            <a:r>
              <a:rPr lang="en-US" b="0" baseline="-25000" dirty="0" smtClean="0">
                <a:solidFill>
                  <a:srgbClr val="0070C0"/>
                </a:solidFill>
              </a:rPr>
              <a:t>1</a:t>
            </a:r>
            <a:r>
              <a:rPr lang="en-US" b="0" dirty="0">
                <a:solidFill>
                  <a:srgbClr val="0070C0"/>
                </a:solidFill>
              </a:rPr>
              <a:t>’ </a:t>
            </a:r>
            <a:r>
              <a:rPr lang="en-US" b="0" dirty="0" smtClean="0">
                <a:solidFill>
                  <a:srgbClr val="0070C0"/>
                </a:solidFill>
              </a:rPr>
              <a:t>GO is:</a:t>
            </a: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330200" y="990600"/>
            <a:ext cx="8229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Let’s normalize the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’ group orbital: </a:t>
            </a:r>
          </a:p>
        </p:txBody>
      </p:sp>
    </p:spTree>
    <p:extLst>
      <p:ext uri="{BB962C8B-B14F-4D97-AF65-F5344CB8AC3E}">
        <p14:creationId xmlns:p14="http://schemas.microsoft.com/office/powerpoint/2010/main" val="27740481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  <p:bldP spid="33" grpId="0"/>
      <p:bldP spid="35" grpId="0"/>
      <p:bldP spid="36" grpId="0"/>
      <p:bldP spid="40" grpId="0"/>
      <p:bldP spid="2" grpId="0" animBg="1"/>
      <p:bldP spid="41" grpId="0" animBg="1"/>
      <p:bldP spid="42" grpId="0" animBg="1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/>
          <p:cNvSpPr>
            <a:spLocks noGrp="1" noChangeArrowheads="1"/>
          </p:cNvSpPr>
          <p:nvPr>
            <p:ph type="title"/>
          </p:nvPr>
        </p:nvSpPr>
        <p:spPr>
          <a:xfrm>
            <a:off x="50800" y="38100"/>
            <a:ext cx="12903200" cy="711200"/>
          </a:xfrm>
          <a:ln/>
        </p:spPr>
        <p:txBody>
          <a:bodyPr/>
          <a:lstStyle/>
          <a:p>
            <a:r>
              <a:rPr lang="en-US" dirty="0" smtClean="0"/>
              <a:t>BF</a:t>
            </a:r>
            <a:r>
              <a:rPr lang="en-US" baseline="-25000" dirty="0" smtClean="0"/>
              <a:t>3</a:t>
            </a:r>
            <a:r>
              <a:rPr lang="en-US" dirty="0" smtClean="0"/>
              <a:t> - Projection Operator Method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807025" y="2370491"/>
                <a:ext cx="7275710" cy="5268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025" y="2370491"/>
                <a:ext cx="7275710" cy="526811"/>
              </a:xfrm>
              <a:prstGeom prst="rect">
                <a:avLst/>
              </a:prstGeom>
              <a:blipFill rotWithShape="0">
                <a:blip r:embed="rId2"/>
                <a:stretch>
                  <a:fillRect b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58800" y="3589691"/>
                <a:ext cx="7434279" cy="12109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[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a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b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𝜙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F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]</m:t>
                              </m:r>
                            </m:e>
                            <m:sup>
                              <m: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800" y="3589691"/>
                <a:ext cx="7434279" cy="1210909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2"/>
          <p:cNvSpPr txBox="1">
            <a:spLocks noChangeArrowheads="1"/>
          </p:cNvSpPr>
          <p:nvPr/>
        </p:nvSpPr>
        <p:spPr bwMode="auto">
          <a:xfrm>
            <a:off x="8026400" y="3742091"/>
            <a:ext cx="4815114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dirty="0" smtClean="0">
                <a:solidFill>
                  <a:srgbClr val="0070C0"/>
                </a:solidFill>
              </a:rPr>
              <a:t>nine terms, but the six overlap (</a:t>
            </a:r>
            <a:r>
              <a:rPr lang="en-US" b="0" i="1" dirty="0" smtClean="0">
                <a:solidFill>
                  <a:srgbClr val="0070C0"/>
                </a:solidFill>
              </a:rPr>
              <a:t>S</a:t>
            </a:r>
            <a:r>
              <a:rPr lang="en-US" b="0" dirty="0" smtClean="0">
                <a:solidFill>
                  <a:srgbClr val="0070C0"/>
                </a:solidFill>
              </a:rPr>
              <a:t>) terms are zero.</a:t>
            </a:r>
          </a:p>
        </p:txBody>
      </p:sp>
      <p:sp>
        <p:nvSpPr>
          <p:cNvPr id="34" name="Rectangle 2"/>
          <p:cNvSpPr txBox="1">
            <a:spLocks noChangeArrowheads="1"/>
          </p:cNvSpPr>
          <p:nvPr/>
        </p:nvSpPr>
        <p:spPr bwMode="auto">
          <a:xfrm>
            <a:off x="8255000" y="2374144"/>
            <a:ext cx="4053114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b="0" i="1" dirty="0" smtClean="0">
                <a:solidFill>
                  <a:srgbClr val="0070C0"/>
                </a:solidFill>
              </a:rPr>
              <a:t>E’</a:t>
            </a:r>
            <a:r>
              <a:rPr lang="en-US" b="0" dirty="0" smtClean="0">
                <a:solidFill>
                  <a:srgbClr val="0070C0"/>
                </a:solidFill>
              </a:rPr>
              <a:t>(</a:t>
            </a:r>
            <a:r>
              <a:rPr lang="en-US" b="0" i="1" dirty="0" smtClean="0">
                <a:solidFill>
                  <a:srgbClr val="0070C0"/>
                </a:solidFill>
              </a:rPr>
              <a:t>y</a:t>
            </a:r>
            <a:r>
              <a:rPr lang="en-US" b="0" dirty="0" smtClean="0">
                <a:solidFill>
                  <a:srgbClr val="0070C0"/>
                </a:solidFill>
              </a:rPr>
              <a:t>) </a:t>
            </a:r>
            <a:r>
              <a:rPr lang="en-US" b="0" dirty="0" err="1" smtClean="0">
                <a:solidFill>
                  <a:srgbClr val="0070C0"/>
                </a:solidFill>
              </a:rPr>
              <a:t>wavefunction</a:t>
            </a:r>
            <a:endParaRPr lang="en-US" b="0" dirty="0" smtClean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616158" y="5257800"/>
                <a:ext cx="9592562" cy="14673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p>
                                    <m:sSup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𝜙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(2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F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a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b</m:t>
                                          </m:r>
                                        </m:sub>
                                      </m:sSub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p>
                                        <m:sSup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𝜙</m:t>
                                          </m:r>
                                        </m:e>
                                        <m:sup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(2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F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c</m:t>
                                          </m:r>
                                        </m:sub>
                                      </m:sSub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</m:nary>
                            </m:e>
                          </m:nary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58" y="5257800"/>
                <a:ext cx="9592562" cy="14673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11200" y="7315200"/>
                <a:ext cx="3019096" cy="4616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  <m:sup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4+1+1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00" y="7315200"/>
                <a:ext cx="3019096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ight Arrow 1"/>
          <p:cNvSpPr/>
          <p:nvPr/>
        </p:nvSpPr>
        <p:spPr bwMode="auto">
          <a:xfrm>
            <a:off x="4275939" y="7435034"/>
            <a:ext cx="828779" cy="304800"/>
          </a:xfrm>
          <a:prstGeom prst="rightArrow">
            <a:avLst/>
          </a:prstGeom>
          <a:solidFill>
            <a:srgbClr val="FFFFFF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Helvetica Neue" charset="0"/>
              <a:ea typeface="ヒラギノ角ゴ ProN W3" charset="0"/>
              <a:cs typeface="ヒラギノ角ゴ ProN W3" charset="0"/>
              <a:sym typeface="Helvetica Neue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97329" y="7086600"/>
                <a:ext cx="1438471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a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7329" y="7086600"/>
                <a:ext cx="1438471" cy="95365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435600" y="8491147"/>
                <a:ext cx="7467237" cy="95365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rad>
                            </m:den>
                          </m:f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</m:t>
                              </m:r>
                            </m:sub>
                          </m:sSub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b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(2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F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</m:t>
                              </m:r>
                            </m:sub>
                          </m:sSub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600" y="8491147"/>
                <a:ext cx="7467237" cy="95365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2"/>
          <p:cNvSpPr txBox="1">
            <a:spLocks noChangeArrowheads="1"/>
          </p:cNvSpPr>
          <p:nvPr/>
        </p:nvSpPr>
        <p:spPr bwMode="auto">
          <a:xfrm>
            <a:off x="2114" y="8689136"/>
            <a:ext cx="87630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b="0" dirty="0" smtClean="0">
                <a:solidFill>
                  <a:srgbClr val="0070C0"/>
                </a:solidFill>
              </a:rPr>
              <a:t>So the normalized </a:t>
            </a:r>
            <a:r>
              <a:rPr lang="en-US" b="0" i="1" dirty="0" smtClean="0">
                <a:solidFill>
                  <a:srgbClr val="0070C0"/>
                </a:solidFill>
              </a:rPr>
              <a:t>E’</a:t>
            </a:r>
            <a:r>
              <a:rPr lang="en-US" b="0" dirty="0" smtClean="0">
                <a:solidFill>
                  <a:srgbClr val="0070C0"/>
                </a:solidFill>
              </a:rPr>
              <a:t>(</a:t>
            </a:r>
            <a:r>
              <a:rPr lang="en-US" b="0" i="1" dirty="0" smtClean="0">
                <a:solidFill>
                  <a:srgbClr val="0070C0"/>
                </a:solidFill>
              </a:rPr>
              <a:t>y</a:t>
            </a:r>
            <a:r>
              <a:rPr lang="en-US" b="0" dirty="0" smtClean="0">
                <a:solidFill>
                  <a:srgbClr val="0070C0"/>
                </a:solidFill>
              </a:rPr>
              <a:t>) GO is:</a:t>
            </a:r>
          </a:p>
        </p:txBody>
      </p:sp>
      <p:sp>
        <p:nvSpPr>
          <p:cNvPr id="51" name="Rectangle 2"/>
          <p:cNvSpPr txBox="1">
            <a:spLocks noChangeArrowheads="1"/>
          </p:cNvSpPr>
          <p:nvPr/>
        </p:nvSpPr>
        <p:spPr bwMode="auto">
          <a:xfrm>
            <a:off x="330200" y="1263943"/>
            <a:ext cx="8229600" cy="64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ts val="360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Helvetica Neue" charset="0"/>
              </a:defRPr>
            </a:lvl1pPr>
            <a:lvl2pPr marL="58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3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2pPr>
            <a:lvl3pPr marL="121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3pPr>
            <a:lvl4pPr marL="1854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4pPr>
            <a:lvl5pPr marL="2489200" indent="-317500" algn="l" rtl="0" fontAlgn="base">
              <a:spcBef>
                <a:spcPts val="12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Helvetica Neue" charset="0"/>
              <a:buChar char="•"/>
              <a:defRPr b="1" kern="1200">
                <a:solidFill>
                  <a:schemeClr val="tx1"/>
                </a:solidFill>
                <a:latin typeface="+mn-lt"/>
                <a:ea typeface="ヒラギノ角ゴ ProN W3" charset="0"/>
                <a:cs typeface="ヒラギノ角ゴ ProN W3" charset="0"/>
                <a:sym typeface="Helvetica Neue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dirty="0" smtClean="0">
                <a:solidFill>
                  <a:srgbClr val="000000"/>
                </a:solidFill>
              </a:rPr>
              <a:t>Now let’s normalize the </a:t>
            </a:r>
            <a:r>
              <a:rPr lang="en-US" i="1" dirty="0" smtClean="0">
                <a:solidFill>
                  <a:srgbClr val="000000"/>
                </a:solidFill>
              </a:rPr>
              <a:t>E</a:t>
            </a:r>
            <a:r>
              <a:rPr lang="en-US" dirty="0" smtClean="0">
                <a:solidFill>
                  <a:srgbClr val="000000"/>
                </a:solidFill>
              </a:rPr>
              <a:t>’(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) group orbital: </a:t>
            </a:r>
          </a:p>
        </p:txBody>
      </p:sp>
    </p:spTree>
    <p:extLst>
      <p:ext uri="{BB962C8B-B14F-4D97-AF65-F5344CB8AC3E}">
        <p14:creationId xmlns:p14="http://schemas.microsoft.com/office/powerpoint/2010/main" val="39257466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3" grpId="0"/>
      <p:bldP spid="36" grpId="0"/>
      <p:bldP spid="40" grpId="0"/>
      <p:bldP spid="2" grpId="0" animBg="1"/>
      <p:bldP spid="41" grpId="0" animBg="1"/>
      <p:bldP spid="42" grpId="0" animBg="1"/>
      <p:bldP spid="43" grpId="0"/>
    </p:bld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000000"/>
      </a:dk1>
      <a:lt1>
        <a:srgbClr val="E6E6E6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">
      <a:dk1>
        <a:srgbClr val="000000"/>
      </a:dk1>
      <a:lt1>
        <a:srgbClr val="E6E6E6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, Text &amp; Photo">
  <a:themeElements>
    <a:clrScheme name="">
      <a:dk1>
        <a:srgbClr val="000000"/>
      </a:dk1>
      <a:lt1>
        <a:srgbClr val="E6E6E6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Text &amp; Photo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, Text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itle &amp; Text">
  <a:themeElements>
    <a:clrScheme name="">
      <a:dk1>
        <a:srgbClr val="000000"/>
      </a:dk1>
      <a:lt1>
        <a:srgbClr val="E6E6E6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0F0F0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Text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Tex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Title &amp; Bullets">
  <a:themeElements>
    <a:clrScheme name="">
      <a:dk1>
        <a:srgbClr val="000000"/>
      </a:dk1>
      <a:lt1>
        <a:srgbClr val="E6E6E6"/>
      </a:lt1>
      <a:dk2>
        <a:srgbClr val="000000"/>
      </a:dk2>
      <a:lt2>
        <a:srgbClr val="000000"/>
      </a:lt2>
      <a:accent1>
        <a:srgbClr val="E6E6E6"/>
      </a:accent1>
      <a:accent2>
        <a:srgbClr val="333399"/>
      </a:accent2>
      <a:accent3>
        <a:srgbClr val="F0F0F0"/>
      </a:accent3>
      <a:accent4>
        <a:srgbClr val="000000"/>
      </a:accent4>
      <a:accent5>
        <a:srgbClr val="F0F0F0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Title &amp; Bullets">
  <a:themeElements>
    <a:clrScheme name="">
      <a:dk1>
        <a:srgbClr val="000000"/>
      </a:dk1>
      <a:lt1>
        <a:srgbClr val="E6E6E6"/>
      </a:lt1>
      <a:dk2>
        <a:srgbClr val="000000"/>
      </a:dk2>
      <a:lt2>
        <a:srgbClr val="000000"/>
      </a:lt2>
      <a:accent1>
        <a:srgbClr val="E6E6E6"/>
      </a:accent1>
      <a:accent2>
        <a:srgbClr val="333399"/>
      </a:accent2>
      <a:accent3>
        <a:srgbClr val="F0F0F0"/>
      </a:accent3>
      <a:accent4>
        <a:srgbClr val="000000"/>
      </a:accent4>
      <a:accent5>
        <a:srgbClr val="F0F0F0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 Neue"/>
        <a:ea typeface="ヒラギノ角ゴ ProN W6"/>
        <a:cs typeface="ヒラギノ角ゴ ProN W6"/>
      </a:majorFont>
      <a:minorFont>
        <a:latin typeface="Helvetica Neue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 Neue" charset="0"/>
            <a:ea typeface="ヒラギノ角ゴ ProN W3" charset="0"/>
            <a:cs typeface="ヒラギノ角ゴ ProN W3" charset="0"/>
            <a:sym typeface="Helvetica Neue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32349</TotalTime>
  <Pages>0</Pages>
  <Words>939</Words>
  <Characters>0</Characters>
  <Application>Microsoft Office PowerPoint</Application>
  <PresentationFormat>Custom</PresentationFormat>
  <Lines>0</Lines>
  <Paragraphs>267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Arial</vt:lpstr>
      <vt:lpstr>Calibri</vt:lpstr>
      <vt:lpstr>Cambria Math</vt:lpstr>
      <vt:lpstr>Gill Sans</vt:lpstr>
      <vt:lpstr>Helvetica Neue</vt:lpstr>
      <vt:lpstr>Times New Roman</vt:lpstr>
      <vt:lpstr>ヒラギノ角ゴ ProN W3</vt:lpstr>
      <vt:lpstr>ヒラギノ角ゴ ProN W6</vt:lpstr>
      <vt:lpstr>Title &amp; Subtitle</vt:lpstr>
      <vt:lpstr>Blank</vt:lpstr>
      <vt:lpstr>Title, Text &amp; Photo</vt:lpstr>
      <vt:lpstr>Title &amp; Text</vt:lpstr>
      <vt:lpstr>4_Title &amp; Bullets</vt:lpstr>
      <vt:lpstr>5_Title &amp; Bullets</vt:lpstr>
      <vt:lpstr>MO Diagrams for  More Complex Molecules</vt:lpstr>
      <vt:lpstr>Boron trifluoride</vt:lpstr>
      <vt:lpstr>Boron trifluoride</vt:lpstr>
      <vt:lpstr>BF3 - Projection Operator Method</vt:lpstr>
      <vt:lpstr>BF3 - Projection Operator Method</vt:lpstr>
      <vt:lpstr>BF3 - Projection Operator Method</vt:lpstr>
      <vt:lpstr>BF3 - Projection Operator Method</vt:lpstr>
      <vt:lpstr>BF3 - Projection Operator Method</vt:lpstr>
      <vt:lpstr>BF3 - Projection Operator Method</vt:lpstr>
      <vt:lpstr>BF3 - Projection Operator Method</vt:lpstr>
      <vt:lpstr>BF3 - Projection Operator Method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Groups</dc:title>
  <dc:subject/>
  <dc:creator>Lawman</dc:creator>
  <cp:keywords/>
  <dc:description/>
  <cp:lastModifiedBy>Matt Law</cp:lastModifiedBy>
  <cp:revision>803</cp:revision>
  <cp:lastPrinted>2015-10-19T03:25:22Z</cp:lastPrinted>
  <dcterms:modified xsi:type="dcterms:W3CDTF">2015-10-19T03:29:07Z</dcterms:modified>
</cp:coreProperties>
</file>