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4" r:id="rId3"/>
    <p:sldMasterId id="2147483655" r:id="rId4"/>
    <p:sldMasterId id="2147483933" r:id="rId5"/>
    <p:sldMasterId id="2147484091" r:id="rId6"/>
    <p:sldMasterId id="2147484127" r:id="rId7"/>
    <p:sldMasterId id="2147484139" r:id="rId8"/>
  </p:sldMasterIdLst>
  <p:notesMasterIdLst>
    <p:notesMasterId r:id="rId22"/>
  </p:notesMasterIdLst>
  <p:sldIdLst>
    <p:sldId id="1004" r:id="rId9"/>
    <p:sldId id="440" r:id="rId10"/>
    <p:sldId id="988" r:id="rId11"/>
    <p:sldId id="428" r:id="rId12"/>
    <p:sldId id="429" r:id="rId13"/>
    <p:sldId id="451" r:id="rId14"/>
    <p:sldId id="445" r:id="rId15"/>
    <p:sldId id="449" r:id="rId16"/>
    <p:sldId id="452" r:id="rId17"/>
    <p:sldId id="453" r:id="rId18"/>
    <p:sldId id="454" r:id="rId19"/>
    <p:sldId id="455" r:id="rId20"/>
    <p:sldId id="456" r:id="rId21"/>
  </p:sldIdLst>
  <p:sldSz cx="13004800" cy="97536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5pPr>
    <a:lvl6pPr marL="22860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6pPr>
    <a:lvl7pPr marL="27432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7pPr>
    <a:lvl8pPr marL="32004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8pPr>
    <a:lvl9pPr marL="3657600" algn="l" defTabSz="914400" rtl="0" eaLnBrk="1" latinLnBrk="0" hangingPunct="1">
      <a:defRPr sz="3000" kern="1200">
        <a:solidFill>
          <a:srgbClr val="000000"/>
        </a:solidFill>
        <a:latin typeface="Helvetica Neue" charset="0"/>
        <a:ea typeface="ヒラギノ角ゴ ProN W3" charset="0"/>
        <a:cs typeface="ヒラギノ角ゴ ProN W3" charset="0"/>
        <a:sym typeface="Helvetica Neu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F9F9"/>
    <a:srgbClr val="3366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89761" autoAdjust="0"/>
  </p:normalViewPr>
  <p:slideViewPr>
    <p:cSldViewPr>
      <p:cViewPr varScale="1">
        <p:scale>
          <a:sx n="83" d="100"/>
          <a:sy n="83" d="100"/>
        </p:scale>
        <p:origin x="1284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7CE9FCCA-AE2D-4333-8F0B-9F1EBD1479E0}" type="datetimeFigureOut">
              <a:rPr lang="en-US"/>
              <a:pPr>
                <a:defRPr/>
              </a:pPr>
              <a:t>10/18/2015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C940280A-C950-4993-BF78-605042FBE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3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07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52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86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61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219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8706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82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943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770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8199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60642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26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1302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353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452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808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62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8549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30099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3100" y="876300"/>
            <a:ext cx="30099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2503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633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2496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699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33979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5041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001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410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884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28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2130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358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371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4594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14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75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03383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58825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7624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7540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98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3392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0494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700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37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0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5586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5397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65626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20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56525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561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565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8141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437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22891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788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5432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870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2894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8656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47837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40295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3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6638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698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289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9967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20999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76300"/>
            <a:ext cx="6375400" cy="878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385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7592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407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79971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01720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75923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315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962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962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9340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8433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28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4592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56792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492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3541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972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2422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28621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74866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764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8200" y="38100"/>
            <a:ext cx="3225800" cy="874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" y="38100"/>
            <a:ext cx="9525000" cy="8747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035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7333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6172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317500" indent="-317500" algn="l" rtl="0" eaLnBrk="0" fontAlgn="base" hangingPunct="0">
        <a:spcBef>
          <a:spcPts val="12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635000" indent="-635000" algn="l" rtl="0" eaLnBrk="0" fontAlgn="base" hangingPunct="0">
        <a:spcBef>
          <a:spcPts val="12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952500" indent="-952500" algn="l" rtl="0" eaLnBrk="0" fontAlgn="base" hangingPunct="0">
        <a:spcBef>
          <a:spcPts val="12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1270000" indent="-1270000" algn="l" rtl="0" eaLnBrk="0" fontAlgn="base" hangingPunct="0">
        <a:spcBef>
          <a:spcPts val="120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317500" indent="-317500" algn="l" rtl="0" eaLnBrk="0" fontAlgn="base" hangingPunct="0">
        <a:spcBef>
          <a:spcPts val="12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635000" indent="-635000" algn="l" rtl="0" eaLnBrk="0" fontAlgn="base" hangingPunct="0">
        <a:spcBef>
          <a:spcPts val="12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952500" indent="-952500" algn="l" rtl="0" eaLnBrk="0" fontAlgn="base" hangingPunct="0">
        <a:spcBef>
          <a:spcPts val="1200"/>
        </a:spcBef>
        <a:spcAft>
          <a:spcPct val="0"/>
        </a:spcAft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1270000" indent="-1270000" algn="l" rtl="0" eaLnBrk="0" fontAlgn="base" hangingPunct="0">
        <a:spcBef>
          <a:spcPts val="1200"/>
        </a:spcBef>
        <a:spcAft>
          <a:spcPct val="0"/>
        </a:spcAft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20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eaLnBrk="0" fontAlgn="base" hangingPunct="0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fontAlgn="base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876300"/>
            <a:ext cx="12903200" cy="878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290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algn="l" rtl="0" fontAlgn="base">
        <a:spcBef>
          <a:spcPts val="3600"/>
        </a:spcBef>
        <a:spcAft>
          <a:spcPct val="0"/>
        </a:spcAft>
        <a:defRPr sz="3000" b="1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58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3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2pPr>
      <a:lvl3pPr marL="121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4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3pPr>
      <a:lvl4pPr marL="1854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4pPr>
      <a:lvl5pPr marL="2489200" indent="-317500" algn="l" rtl="0" fontAlgn="base">
        <a:spcBef>
          <a:spcPts val="12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b="1" kern="1200">
          <a:solidFill>
            <a:schemeClr val="tx1"/>
          </a:solidFill>
          <a:latin typeface="+mn-lt"/>
          <a:ea typeface="ヒラギノ角ゴ ProN W3" charset="0"/>
          <a:cs typeface="ヒラギノ角ゴ ProN W3" charset="0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38100"/>
            <a:ext cx="129032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3500" y="749300"/>
            <a:ext cx="12888913" cy="47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10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  <a:sym typeface="Helvetica Neue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Helvetica Neue" charset="0"/>
          <a:ea typeface="ヒラギノ角ゴ ProN W6" charset="0"/>
          <a:cs typeface="ヒラギノ角ゴ ProN W6" charset="0"/>
          <a:sym typeface="Helvetica Neue" charset="0"/>
        </a:defRPr>
      </a:lvl9pPr>
    </p:titleStyle>
    <p:bodyStyle>
      <a:lvl1pPr marL="635000" indent="-317500" algn="l" rtl="0" fontAlgn="base">
        <a:spcBef>
          <a:spcPts val="2400"/>
        </a:spcBef>
        <a:spcAft>
          <a:spcPct val="0"/>
        </a:spcAft>
        <a:buSzPct val="75000"/>
        <a:buFont typeface="Helvetica Neue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0795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5240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9685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2413000" indent="-317500" algn="l" rtl="0" fontAlgn="base">
        <a:spcBef>
          <a:spcPts val="2400"/>
        </a:spcBef>
        <a:spcAft>
          <a:spcPct val="0"/>
        </a:spcAft>
        <a:buClr>
          <a:srgbClr val="000000"/>
        </a:buClr>
        <a:buSzPct val="75000"/>
        <a:buFont typeface="Helvetica Neue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 Diagrams for </a:t>
            </a:r>
            <a:br>
              <a:rPr lang="en-US" dirty="0" smtClean="0"/>
            </a:br>
            <a:r>
              <a:rPr lang="en-US" dirty="0" smtClean="0"/>
              <a:t>More Complex Molecules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5029200"/>
            <a:ext cx="10464800" cy="4546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5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Friday, </a:t>
            </a:r>
            <a:r>
              <a:rPr lang="en-US" dirty="0" smtClean="0"/>
              <a:t>October </a:t>
            </a:r>
            <a:r>
              <a:rPr lang="en-US" dirty="0" smtClean="0"/>
              <a:t>16, </a:t>
            </a:r>
            <a:r>
              <a:rPr lang="en-US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72898893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smtClean="0"/>
              <a:t>MOs for Octahedral Complexes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1600" y="9906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Helvetica Neue"/>
              </a:rPr>
              <a:t>We 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can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 use the projection operator method to deduce the shape of the ligand group orbitals, but let’s skip to the results: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Helvetica Neue" charset="0"/>
            </a:endParaRPr>
          </a:p>
          <a:p>
            <a:pPr lvl="0" eaLnBrk="1" hangingPunct="1"/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226" y="2362200"/>
            <a:ext cx="11595947" cy="2189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44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44" u="sng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844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SALC 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		    		</a:t>
            </a:r>
            <a:r>
              <a:rPr lang="en-US" sz="2844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		     </a:t>
            </a:r>
            <a:r>
              <a:rPr lang="en-US" sz="2844" u="sng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symmetry </a:t>
            </a:r>
            <a:r>
              <a:rPr lang="en-US" sz="2844" u="sng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label</a:t>
            </a:r>
          </a:p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1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+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2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+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3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+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4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+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5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6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		         </a:t>
            </a:r>
            <a:r>
              <a:rPr lang="en-US" sz="2844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844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44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1g</a:t>
            </a:r>
            <a:r>
              <a:rPr lang="en-US" sz="2844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(non-degenerate)</a:t>
            </a:r>
          </a:p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1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3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,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2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4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,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5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6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			             </a:t>
            </a:r>
            <a:r>
              <a:rPr lang="en-US" sz="2844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44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44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1u</a:t>
            </a:r>
            <a:r>
              <a:rPr lang="en-US" sz="2844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(triply degenerate)</a:t>
            </a:r>
          </a:p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1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2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+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3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4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, 2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6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+ 2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5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1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2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3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- </a:t>
            </a:r>
            <a:r>
              <a:rPr lang="el-GR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2844" baseline="-250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4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  </a:t>
            </a:r>
            <a:r>
              <a:rPr lang="en-US" sz="2844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	</a:t>
            </a:r>
            <a:r>
              <a:rPr lang="en-US" sz="2844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844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844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44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(doubly degenerate)</a:t>
            </a:r>
          </a:p>
        </p:txBody>
      </p:sp>
      <p:pic>
        <p:nvPicPr>
          <p:cNvPr id="13" name="Picture 12" descr="west149.jpg"/>
          <p:cNvPicPr>
            <a:picLocks noChangeAspect="1"/>
          </p:cNvPicPr>
          <p:nvPr/>
        </p:nvPicPr>
        <p:blipFill>
          <a:blip r:embed="rId2" cstate="print"/>
          <a:srcRect r="58037" b="76436"/>
          <a:stretch>
            <a:fillRect/>
          </a:stretch>
        </p:blipFill>
        <p:spPr>
          <a:xfrm>
            <a:off x="330200" y="4918947"/>
            <a:ext cx="3493347" cy="2144208"/>
          </a:xfrm>
          <a:prstGeom prst="rect">
            <a:avLst/>
          </a:prstGeom>
        </p:spPr>
      </p:pic>
      <p:pic>
        <p:nvPicPr>
          <p:cNvPr id="14" name="Picture 13" descr="west149.jpg"/>
          <p:cNvPicPr>
            <a:picLocks noChangeAspect="1"/>
          </p:cNvPicPr>
          <p:nvPr/>
        </p:nvPicPr>
        <p:blipFill>
          <a:blip r:embed="rId2" cstate="print"/>
          <a:srcRect t="32672" r="58037" b="20893"/>
          <a:stretch>
            <a:fillRect/>
          </a:stretch>
        </p:blipFill>
        <p:spPr>
          <a:xfrm>
            <a:off x="4216400" y="5325015"/>
            <a:ext cx="3409377" cy="4123785"/>
          </a:xfrm>
          <a:prstGeom prst="rect">
            <a:avLst/>
          </a:prstGeom>
        </p:spPr>
      </p:pic>
      <p:pic>
        <p:nvPicPr>
          <p:cNvPr id="15" name="Picture 14" descr="west149.jpg"/>
          <p:cNvPicPr>
            <a:picLocks noChangeAspect="1"/>
          </p:cNvPicPr>
          <p:nvPr/>
        </p:nvPicPr>
        <p:blipFill>
          <a:blip r:embed="rId2" cstate="print"/>
          <a:srcRect l="45778" r="1679" b="56591"/>
          <a:stretch>
            <a:fillRect/>
          </a:stretch>
        </p:blipFill>
        <p:spPr>
          <a:xfrm>
            <a:off x="8102600" y="4918947"/>
            <a:ext cx="4104872" cy="3706958"/>
          </a:xfrm>
          <a:prstGeom prst="rect">
            <a:avLst/>
          </a:prstGeom>
        </p:spPr>
      </p:pic>
      <p:pic>
        <p:nvPicPr>
          <p:cNvPr id="8" name="Picture 7" descr="west149.jpg"/>
          <p:cNvPicPr>
            <a:picLocks noChangeAspect="1"/>
          </p:cNvPicPr>
          <p:nvPr/>
        </p:nvPicPr>
        <p:blipFill rotWithShape="1">
          <a:blip r:embed="rId2" cstate="print"/>
          <a:srcRect r="58037" b="94601"/>
          <a:stretch/>
        </p:blipFill>
        <p:spPr>
          <a:xfrm>
            <a:off x="4216400" y="4918947"/>
            <a:ext cx="3409377" cy="4912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64812" y="648952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90486" y="620531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22012" y="57786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272538" y="6019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805938" y="54999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844800" y="65521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640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smtClean="0"/>
              <a:t>MOs for Octahedral Complexes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1600" y="9906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There is no combination of ligand </a:t>
            </a:r>
            <a:r>
              <a:rPr lang="el-GR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orbitals with the symmetry of the metal </a:t>
            </a:r>
            <a:r>
              <a:rPr lang="en-US" sz="32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T</a:t>
            </a:r>
            <a:r>
              <a:rPr lang="en-US" sz="32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2g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orbitals, so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these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do not participate in </a:t>
            </a:r>
            <a:r>
              <a:rPr lang="el-GR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σ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Arial"/>
                <a:cs typeface="Arial"/>
              </a:rPr>
              <a:t> bonding.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 descr="west149.jpg"/>
          <p:cNvPicPr>
            <a:picLocks noChangeAspect="1"/>
          </p:cNvPicPr>
          <p:nvPr/>
        </p:nvPicPr>
        <p:blipFill rotWithShape="1">
          <a:blip r:embed="rId2" cstate="print"/>
          <a:srcRect l="45778" t="44385" r="26808"/>
          <a:stretch/>
        </p:blipFill>
        <p:spPr>
          <a:xfrm>
            <a:off x="3073400" y="2514600"/>
            <a:ext cx="3048000" cy="6759121"/>
          </a:xfrm>
          <a:prstGeom prst="rect">
            <a:avLst/>
          </a:prstGeom>
        </p:spPr>
      </p:pic>
      <p:pic>
        <p:nvPicPr>
          <p:cNvPr id="9" name="Picture 2" descr="http://scienceworld.wolfram.com/chemistry/dimg1.gif"/>
          <p:cNvPicPr>
            <a:picLocks noChangeAspect="1" noChangeArrowheads="1"/>
          </p:cNvPicPr>
          <p:nvPr/>
        </p:nvPicPr>
        <p:blipFill>
          <a:blip r:embed="rId3" cstate="print"/>
          <a:srcRect r="67201" b="50259"/>
          <a:stretch>
            <a:fillRect/>
          </a:stretch>
        </p:blipFill>
        <p:spPr bwMode="auto">
          <a:xfrm>
            <a:off x="8509000" y="4495800"/>
            <a:ext cx="2336800" cy="2438400"/>
          </a:xfrm>
          <a:prstGeom prst="rect">
            <a:avLst/>
          </a:prstGeom>
          <a:noFill/>
        </p:spPr>
      </p:pic>
      <p:sp>
        <p:nvSpPr>
          <p:cNvPr id="16" name="Oval 15"/>
          <p:cNvSpPr/>
          <p:nvPr/>
        </p:nvSpPr>
        <p:spPr>
          <a:xfrm>
            <a:off x="9398000" y="3692769"/>
            <a:ext cx="457200" cy="685800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19050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74200" y="3311769"/>
            <a:ext cx="38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439031" y="3845169"/>
            <a:ext cx="38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21600" y="6935450"/>
            <a:ext cx="381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2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2g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orbitals cannot form sigma bonds with the L</a:t>
            </a:r>
            <a:r>
              <a:rPr lang="en-US" sz="2200" baseline="-25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set.</a:t>
            </a:r>
            <a:r>
              <a:rPr lang="en-US" sz="2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 = 0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200" baseline="-250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2g</a:t>
            </a:r>
            <a:r>
              <a:rPr lang="en-US" sz="22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are non-bonding</a:t>
            </a:r>
            <a:r>
              <a:rPr lang="en-US" sz="2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0" name="Multiply 19"/>
          <p:cNvSpPr/>
          <p:nvPr/>
        </p:nvSpPr>
        <p:spPr>
          <a:xfrm>
            <a:off x="9058031" y="4226169"/>
            <a:ext cx="1143000" cy="1219200"/>
          </a:xfrm>
          <a:prstGeom prst="mathMultiply">
            <a:avLst>
              <a:gd name="adj1" fmla="val 6084"/>
            </a:avLst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28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smtClean="0"/>
              <a:t>MOs for Octahedral Complexes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1600" y="12954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6. Here is the general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MO diagram for </a:t>
            </a:r>
            <a:r>
              <a:rPr lang="el-GR" sz="3200" dirty="0" smtClean="0"/>
              <a:t>σ</a:t>
            </a:r>
            <a:r>
              <a:rPr lang="en-US" sz="3200" dirty="0" smtClean="0"/>
              <a:t> bonding in </a:t>
            </a:r>
            <a:r>
              <a:rPr lang="en-US" sz="3200" i="1" dirty="0" smtClean="0"/>
              <a:t>O</a:t>
            </a:r>
            <a:r>
              <a:rPr lang="en-US" sz="3200" baseline="-25000" dirty="0" smtClean="0"/>
              <a:t>h</a:t>
            </a:r>
            <a:r>
              <a:rPr lang="en-US" sz="3200" dirty="0" smtClean="0"/>
              <a:t> complexes: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cs typeface="Arial" pitchFamily="34" charset="0"/>
              </a:rPr>
              <a:t> 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cs typeface="Arial" pitchFamily="34" charset="0"/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2222500"/>
            <a:ext cx="9113837" cy="709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483600" y="6100762"/>
            <a:ext cx="220663" cy="439738"/>
            <a:chOff x="0" y="0"/>
            <a:chExt cx="139" cy="276"/>
          </a:xfrm>
        </p:grpSpPr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55" name="Group 77"/>
          <p:cNvGrpSpPr>
            <a:grpSpLocks/>
          </p:cNvGrpSpPr>
          <p:nvPr/>
        </p:nvGrpSpPr>
        <p:grpSpPr bwMode="auto">
          <a:xfrm>
            <a:off x="8813452" y="6096000"/>
            <a:ext cx="220663" cy="439738"/>
            <a:chOff x="0" y="0"/>
            <a:chExt cx="139" cy="276"/>
          </a:xfrm>
        </p:grpSpPr>
        <p:sp>
          <p:nvSpPr>
            <p:cNvPr id="56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57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58" name="Group 77"/>
          <p:cNvGrpSpPr>
            <a:grpSpLocks/>
          </p:cNvGrpSpPr>
          <p:nvPr/>
        </p:nvGrpSpPr>
        <p:grpSpPr bwMode="auto">
          <a:xfrm>
            <a:off x="9253537" y="6096000"/>
            <a:ext cx="220663" cy="439738"/>
            <a:chOff x="0" y="0"/>
            <a:chExt cx="139" cy="276"/>
          </a:xfrm>
        </p:grpSpPr>
        <p:sp>
          <p:nvSpPr>
            <p:cNvPr id="59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60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61" name="Group 77"/>
          <p:cNvGrpSpPr>
            <a:grpSpLocks/>
          </p:cNvGrpSpPr>
          <p:nvPr/>
        </p:nvGrpSpPr>
        <p:grpSpPr bwMode="auto">
          <a:xfrm>
            <a:off x="9634537" y="6096000"/>
            <a:ext cx="220663" cy="439738"/>
            <a:chOff x="0" y="0"/>
            <a:chExt cx="139" cy="276"/>
          </a:xfrm>
        </p:grpSpPr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64" name="Group 77"/>
          <p:cNvGrpSpPr>
            <a:grpSpLocks/>
          </p:cNvGrpSpPr>
          <p:nvPr/>
        </p:nvGrpSpPr>
        <p:grpSpPr bwMode="auto">
          <a:xfrm>
            <a:off x="10015537" y="6096000"/>
            <a:ext cx="220663" cy="439738"/>
            <a:chOff x="0" y="0"/>
            <a:chExt cx="139" cy="276"/>
          </a:xfrm>
        </p:grpSpPr>
        <p:sp>
          <p:nvSpPr>
            <p:cNvPr id="65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67" name="Group 77"/>
          <p:cNvGrpSpPr>
            <a:grpSpLocks/>
          </p:cNvGrpSpPr>
          <p:nvPr/>
        </p:nvGrpSpPr>
        <p:grpSpPr bwMode="auto">
          <a:xfrm>
            <a:off x="10396537" y="6096000"/>
            <a:ext cx="220663" cy="439738"/>
            <a:chOff x="0" y="0"/>
            <a:chExt cx="139" cy="276"/>
          </a:xfrm>
        </p:grpSpPr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71" name="Freeform 78"/>
          <p:cNvSpPr>
            <a:spLocks/>
          </p:cNvSpPr>
          <p:nvPr/>
        </p:nvSpPr>
        <p:spPr bwMode="auto">
          <a:xfrm>
            <a:off x="2648745" y="5562812"/>
            <a:ext cx="77788" cy="380788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73" name="Freeform 78"/>
          <p:cNvSpPr>
            <a:spLocks/>
          </p:cNvSpPr>
          <p:nvPr/>
        </p:nvSpPr>
        <p:spPr bwMode="auto">
          <a:xfrm>
            <a:off x="3046760" y="5562600"/>
            <a:ext cx="77788" cy="380788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74" name="Freeform 78"/>
          <p:cNvSpPr>
            <a:spLocks/>
          </p:cNvSpPr>
          <p:nvPr/>
        </p:nvSpPr>
        <p:spPr bwMode="auto">
          <a:xfrm>
            <a:off x="3378200" y="5562812"/>
            <a:ext cx="77788" cy="380788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75" name="Freeform 78"/>
          <p:cNvSpPr>
            <a:spLocks/>
          </p:cNvSpPr>
          <p:nvPr/>
        </p:nvSpPr>
        <p:spPr bwMode="auto">
          <a:xfrm>
            <a:off x="3797822" y="5562812"/>
            <a:ext cx="77788" cy="380788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4177234" y="5562600"/>
            <a:ext cx="77788" cy="380788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77" name="Group 77"/>
          <p:cNvGrpSpPr>
            <a:grpSpLocks/>
          </p:cNvGrpSpPr>
          <p:nvPr/>
        </p:nvGrpSpPr>
        <p:grpSpPr bwMode="auto">
          <a:xfrm>
            <a:off x="6133926" y="8069610"/>
            <a:ext cx="220663" cy="439738"/>
            <a:chOff x="0" y="0"/>
            <a:chExt cx="139" cy="276"/>
          </a:xfrm>
        </p:grpSpPr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5956104" y="7463737"/>
            <a:ext cx="220663" cy="439738"/>
            <a:chOff x="0" y="0"/>
            <a:chExt cx="139" cy="276"/>
          </a:xfrm>
        </p:grpSpPr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83" name="Group 77"/>
          <p:cNvGrpSpPr>
            <a:grpSpLocks/>
          </p:cNvGrpSpPr>
          <p:nvPr/>
        </p:nvGrpSpPr>
        <p:grpSpPr bwMode="auto">
          <a:xfrm>
            <a:off x="6354589" y="7468956"/>
            <a:ext cx="220663" cy="439738"/>
            <a:chOff x="0" y="0"/>
            <a:chExt cx="139" cy="276"/>
          </a:xfrm>
        </p:grpSpPr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86" name="Group 77"/>
          <p:cNvGrpSpPr>
            <a:grpSpLocks/>
          </p:cNvGrpSpPr>
          <p:nvPr/>
        </p:nvGrpSpPr>
        <p:grpSpPr bwMode="auto">
          <a:xfrm>
            <a:off x="5739583" y="6841649"/>
            <a:ext cx="220663" cy="439738"/>
            <a:chOff x="0" y="0"/>
            <a:chExt cx="139" cy="276"/>
          </a:xfrm>
        </p:grpSpPr>
        <p:sp>
          <p:nvSpPr>
            <p:cNvPr id="87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88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89" name="Group 77"/>
          <p:cNvGrpSpPr>
            <a:grpSpLocks/>
          </p:cNvGrpSpPr>
          <p:nvPr/>
        </p:nvGrpSpPr>
        <p:grpSpPr bwMode="auto">
          <a:xfrm>
            <a:off x="6151887" y="6841649"/>
            <a:ext cx="220663" cy="439738"/>
            <a:chOff x="0" y="0"/>
            <a:chExt cx="139" cy="276"/>
          </a:xfrm>
        </p:grpSpPr>
        <p:sp>
          <p:nvSpPr>
            <p:cNvPr id="90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91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92" name="Group 77"/>
          <p:cNvGrpSpPr>
            <a:grpSpLocks/>
          </p:cNvGrpSpPr>
          <p:nvPr/>
        </p:nvGrpSpPr>
        <p:grpSpPr bwMode="auto">
          <a:xfrm>
            <a:off x="6517481" y="6836429"/>
            <a:ext cx="220663" cy="439738"/>
            <a:chOff x="0" y="0"/>
            <a:chExt cx="139" cy="276"/>
          </a:xfrm>
        </p:grpSpPr>
        <p:sp>
          <p:nvSpPr>
            <p:cNvPr id="93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94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96" name="Freeform 78"/>
          <p:cNvSpPr>
            <a:spLocks/>
          </p:cNvSpPr>
          <p:nvPr/>
        </p:nvSpPr>
        <p:spPr bwMode="auto">
          <a:xfrm>
            <a:off x="6082778" y="5562600"/>
            <a:ext cx="77788" cy="380788"/>
          </a:xfrm>
          <a:custGeom>
            <a:avLst/>
            <a:gdLst>
              <a:gd name="T0" fmla="*/ 21600 w 21600"/>
              <a:gd name="T1" fmla="*/ 21600 h 21600"/>
              <a:gd name="T2" fmla="*/ 21600 w 21600"/>
              <a:gd name="T3" fmla="*/ 0 h 21600"/>
              <a:gd name="T4" fmla="*/ 0 w 21600"/>
              <a:gd name="T5" fmla="*/ 5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lnTo>
                  <a:pt x="21600" y="0"/>
                </a:lnTo>
                <a:lnTo>
                  <a:pt x="0" y="5635"/>
                </a:ln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51" name="Group 77"/>
          <p:cNvGrpSpPr>
            <a:grpSpLocks/>
          </p:cNvGrpSpPr>
          <p:nvPr/>
        </p:nvGrpSpPr>
        <p:grpSpPr bwMode="auto">
          <a:xfrm>
            <a:off x="5744688" y="5503650"/>
            <a:ext cx="220663" cy="439738"/>
            <a:chOff x="0" y="0"/>
            <a:chExt cx="139" cy="276"/>
          </a:xfrm>
        </p:grpSpPr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70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72" name="Group 77"/>
          <p:cNvGrpSpPr>
            <a:grpSpLocks/>
          </p:cNvGrpSpPr>
          <p:nvPr/>
        </p:nvGrpSpPr>
        <p:grpSpPr bwMode="auto">
          <a:xfrm>
            <a:off x="6503279" y="5503650"/>
            <a:ext cx="220663" cy="439738"/>
            <a:chOff x="0" y="0"/>
            <a:chExt cx="139" cy="276"/>
          </a:xfrm>
        </p:grpSpPr>
        <p:sp>
          <p:nvSpPr>
            <p:cNvPr id="100" name="Freeform 75"/>
            <p:cNvSpPr>
              <a:spLocks/>
            </p:cNvSpPr>
            <p:nvPr/>
          </p:nvSpPr>
          <p:spPr bwMode="auto">
            <a:xfrm>
              <a:off x="0" y="37"/>
              <a:ext cx="49" cy="239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101" name="Freeform 76"/>
            <p:cNvSpPr>
              <a:spLocks/>
            </p:cNvSpPr>
            <p:nvPr/>
          </p:nvSpPr>
          <p:spPr bwMode="auto">
            <a:xfrm rot="10800000">
              <a:off x="89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88040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4" grpId="0" animBg="1"/>
      <p:bldP spid="75" grpId="0" animBg="1"/>
      <p:bldP spid="76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 Theory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MO diagrams can be built from group orbitals and central atom orbitals by considering orbital symmetries and energies. 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The symmetry of group orbitals is determined by reducing a reducible representation of the orbitals in question. This approach is used only when the group orbitals are not obvious by inspection.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The wavefunctions of properly-formed group orbitals can be deduced using the projection operator method.</a:t>
            </a:r>
          </a:p>
          <a:p>
            <a:pPr marL="635000" lvl="1" eaLnBrk="1" hangingPunct="1">
              <a:spcBef>
                <a:spcPts val="4800"/>
              </a:spcBef>
            </a:pPr>
            <a:r>
              <a:rPr lang="en-US" dirty="0" smtClean="0"/>
              <a:t>We showed the following examples: homonuclear diatomics, HF, CO, H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+</a:t>
            </a:r>
            <a:r>
              <a:rPr lang="en-US" dirty="0" smtClean="0"/>
              <a:t>, FHF</a:t>
            </a:r>
            <a:r>
              <a:rPr lang="en-US" baseline="30000" dirty="0" smtClean="0"/>
              <a:t>-</a:t>
            </a:r>
            <a:r>
              <a:rPr lang="en-US" dirty="0" smtClean="0"/>
              <a:t>,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-25000" dirty="0" smtClean="0"/>
              <a:t>2</a:t>
            </a:r>
            <a:r>
              <a:rPr lang="en-US" dirty="0" smtClean="0"/>
              <a:t>O, BF</a:t>
            </a:r>
            <a:r>
              <a:rPr lang="en-US" baseline="-25000" dirty="0" smtClean="0"/>
              <a:t>3</a:t>
            </a:r>
            <a:r>
              <a:rPr lang="en-US" dirty="0" smtClean="0"/>
              <a:t>, and </a:t>
            </a:r>
            <a:r>
              <a:rPr lang="el-GR" dirty="0" smtClean="0"/>
              <a:t>σ</a:t>
            </a:r>
            <a:r>
              <a:rPr lang="en-US" dirty="0" smtClean="0"/>
              <a:t>-ML</a:t>
            </a:r>
            <a:r>
              <a:rPr lang="en-US" baseline="-25000" dirty="0" smtClean="0"/>
              <a:t>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311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482600" y="1338908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06477" y="1045028"/>
            <a:ext cx="1388971" cy="1395126"/>
            <a:chOff x="4532086" y="4319874"/>
            <a:chExt cx="1388971" cy="1395126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812891" y="511262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241834" y="511262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237428" y="460455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Oval 4"/>
            <p:cNvSpPr/>
            <p:nvPr/>
          </p:nvSpPr>
          <p:spPr bwMode="auto">
            <a:xfrm>
              <a:off x="4978400" y="4319874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532086" y="5166360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372417" y="5166360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66" name="Rectangle 80"/>
          <p:cNvSpPr>
            <a:spLocks/>
          </p:cNvSpPr>
          <p:nvPr/>
        </p:nvSpPr>
        <p:spPr bwMode="auto">
          <a:xfrm>
            <a:off x="1016000" y="213359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36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</a:p>
        </p:txBody>
      </p:sp>
      <p:sp>
        <p:nvSpPr>
          <p:cNvPr id="67" name="Rectangle 80"/>
          <p:cNvSpPr>
            <a:spLocks/>
          </p:cNvSpPr>
          <p:nvPr/>
        </p:nvSpPr>
        <p:spPr bwMode="auto">
          <a:xfrm>
            <a:off x="3621314" y="2133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4" name="Rectangle 80"/>
          <p:cNvSpPr>
            <a:spLocks/>
          </p:cNvSpPr>
          <p:nvPr/>
        </p:nvSpPr>
        <p:spPr bwMode="auto">
          <a:xfrm>
            <a:off x="6121400" y="2133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 - Projection Operator Method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565764" y="2539186"/>
            <a:ext cx="834209" cy="833847"/>
            <a:chOff x="10565764" y="2539186"/>
            <a:chExt cx="834209" cy="833847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10565764" y="3047261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0994707" y="3047261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0990301" y="2539186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/>
            <p:cNvSpPr/>
            <p:nvPr/>
          </p:nvSpPr>
          <p:spPr bwMode="auto">
            <a:xfrm>
              <a:off x="10708187" y="2796089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254000" y="3897514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2p</a:t>
            </a:r>
            <a:r>
              <a:rPr lang="en-US" sz="4000" i="1" baseline="-25000" dirty="0" smtClean="0">
                <a:solidFill>
                  <a:srgbClr val="000000"/>
                </a:solidFill>
              </a:rPr>
              <a:t>y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20298" y="3409520"/>
            <a:ext cx="1519588" cy="1416117"/>
            <a:chOff x="2420347" y="3409520"/>
            <a:chExt cx="1519588" cy="1416117"/>
          </a:xfrm>
        </p:grpSpPr>
        <p:cxnSp>
          <p:nvCxnSpPr>
            <p:cNvPr id="48" name="Straight Connector 47"/>
            <p:cNvCxnSpPr/>
            <p:nvPr/>
          </p:nvCxnSpPr>
          <p:spPr bwMode="auto">
            <a:xfrm flipV="1">
              <a:off x="2792176" y="4264522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221119" y="4264522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216713" y="3756447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Oval 56"/>
            <p:cNvSpPr/>
            <p:nvPr/>
          </p:nvSpPr>
          <p:spPr bwMode="auto">
            <a:xfrm rot="19740875">
              <a:off x="2734990" y="4359479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59" name="Oval 58"/>
            <p:cNvSpPr/>
            <p:nvPr/>
          </p:nvSpPr>
          <p:spPr bwMode="auto">
            <a:xfrm rot="16355890">
              <a:off x="3037704" y="3845078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0" name="Oval 59"/>
            <p:cNvSpPr/>
            <p:nvPr/>
          </p:nvSpPr>
          <p:spPr bwMode="auto">
            <a:xfrm rot="2277599">
              <a:off x="3293687" y="4351401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2" name="Oval 61"/>
            <p:cNvSpPr/>
            <p:nvPr/>
          </p:nvSpPr>
          <p:spPr bwMode="auto">
            <a:xfrm rot="19740875">
              <a:off x="2420347" y="4562089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0" name="Oval 69"/>
            <p:cNvSpPr/>
            <p:nvPr/>
          </p:nvSpPr>
          <p:spPr bwMode="auto">
            <a:xfrm rot="2418791">
              <a:off x="3574175" y="4597037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1" name="Oval 70"/>
            <p:cNvSpPr/>
            <p:nvPr/>
          </p:nvSpPr>
          <p:spPr bwMode="auto">
            <a:xfrm rot="5400000">
              <a:off x="3037703" y="3478100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83729" y="3244326"/>
            <a:ext cx="1313491" cy="1488261"/>
            <a:chOff x="5362459" y="3243171"/>
            <a:chExt cx="1313491" cy="1488261"/>
          </a:xfrm>
        </p:grpSpPr>
        <p:cxnSp>
          <p:nvCxnSpPr>
            <p:cNvPr id="72" name="Straight Connector 71"/>
            <p:cNvCxnSpPr/>
            <p:nvPr/>
          </p:nvCxnSpPr>
          <p:spPr bwMode="auto">
            <a:xfrm flipV="1">
              <a:off x="5616713" y="4250573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045656" y="4250573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6041250" y="3742498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Oval 74"/>
            <p:cNvSpPr/>
            <p:nvPr/>
          </p:nvSpPr>
          <p:spPr bwMode="auto">
            <a:xfrm rot="19740875">
              <a:off x="5362459" y="4572229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6" name="Oval 75"/>
            <p:cNvSpPr/>
            <p:nvPr/>
          </p:nvSpPr>
          <p:spPr bwMode="auto">
            <a:xfrm rot="16355890">
              <a:off x="5818633" y="3757563"/>
              <a:ext cx="45720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7" name="Oval 76"/>
            <p:cNvSpPr/>
            <p:nvPr/>
          </p:nvSpPr>
          <p:spPr bwMode="auto">
            <a:xfrm rot="2277599">
              <a:off x="6401630" y="4594272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8" name="Oval 77"/>
            <p:cNvSpPr/>
            <p:nvPr/>
          </p:nvSpPr>
          <p:spPr bwMode="auto">
            <a:xfrm rot="19740875">
              <a:off x="5592243" y="4416548"/>
              <a:ext cx="274320" cy="1371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9" name="Oval 78"/>
            <p:cNvSpPr/>
            <p:nvPr/>
          </p:nvSpPr>
          <p:spPr bwMode="auto">
            <a:xfrm rot="2418791">
              <a:off x="6191057" y="4404400"/>
              <a:ext cx="274320" cy="1371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80" name="Oval 79"/>
            <p:cNvSpPr/>
            <p:nvPr/>
          </p:nvSpPr>
          <p:spPr bwMode="auto">
            <a:xfrm rot="5400000">
              <a:off x="5820984" y="3288891"/>
              <a:ext cx="45720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0662" y="3624171"/>
            <a:ext cx="1568806" cy="1120622"/>
            <a:chOff x="8498462" y="3624171"/>
            <a:chExt cx="1568806" cy="1120622"/>
          </a:xfrm>
        </p:grpSpPr>
        <p:cxnSp>
          <p:nvCxnSpPr>
            <p:cNvPr id="81" name="Straight Connector 80"/>
            <p:cNvCxnSpPr/>
            <p:nvPr/>
          </p:nvCxnSpPr>
          <p:spPr bwMode="auto">
            <a:xfrm flipV="1">
              <a:off x="8874796" y="4132246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9303739" y="4132246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9299333" y="3624171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Oval 91"/>
            <p:cNvSpPr/>
            <p:nvPr/>
          </p:nvSpPr>
          <p:spPr bwMode="auto">
            <a:xfrm rot="19740875">
              <a:off x="8835922" y="4199564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93" name="Oval 92"/>
            <p:cNvSpPr/>
            <p:nvPr/>
          </p:nvSpPr>
          <p:spPr bwMode="auto">
            <a:xfrm rot="2277599">
              <a:off x="9655788" y="4470473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94" name="Oval 93"/>
            <p:cNvSpPr/>
            <p:nvPr/>
          </p:nvSpPr>
          <p:spPr bwMode="auto">
            <a:xfrm rot="19740875">
              <a:off x="8498462" y="4442444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95" name="Oval 94"/>
            <p:cNvSpPr/>
            <p:nvPr/>
          </p:nvSpPr>
          <p:spPr bwMode="auto">
            <a:xfrm rot="2418791">
              <a:off x="9337931" y="4199564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96" name="Rectangle 80"/>
          <p:cNvSpPr>
            <a:spLocks/>
          </p:cNvSpPr>
          <p:nvPr/>
        </p:nvSpPr>
        <p:spPr bwMode="auto">
          <a:xfrm>
            <a:off x="1026886" y="45385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36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</a:p>
        </p:txBody>
      </p:sp>
      <p:sp>
        <p:nvSpPr>
          <p:cNvPr id="97" name="Rectangle 80"/>
          <p:cNvSpPr>
            <a:spLocks/>
          </p:cNvSpPr>
          <p:nvPr/>
        </p:nvSpPr>
        <p:spPr bwMode="auto">
          <a:xfrm>
            <a:off x="3632200" y="4538571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8" name="Rectangle 80"/>
          <p:cNvSpPr>
            <a:spLocks/>
          </p:cNvSpPr>
          <p:nvPr/>
        </p:nvSpPr>
        <p:spPr bwMode="auto">
          <a:xfrm>
            <a:off x="6121400" y="4538571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9" name="Rectangle 2"/>
          <p:cNvSpPr txBox="1">
            <a:spLocks noChangeArrowheads="1"/>
          </p:cNvSpPr>
          <p:nvPr/>
        </p:nvSpPr>
        <p:spPr bwMode="auto">
          <a:xfrm>
            <a:off x="254000" y="6140743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2p</a:t>
            </a:r>
            <a:r>
              <a:rPr lang="en-US" sz="4000" i="1" baseline="-25000" dirty="0" smtClean="0">
                <a:solidFill>
                  <a:srgbClr val="000000"/>
                </a:solidFill>
              </a:rPr>
              <a:t>x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80023" y="5904978"/>
            <a:ext cx="1291179" cy="1263836"/>
            <a:chOff x="2580072" y="5904978"/>
            <a:chExt cx="1291179" cy="1263836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2792176" y="6507751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>
              <a:endCxn id="105" idx="2"/>
            </p:cNvCxnSpPr>
            <p:nvPr/>
          </p:nvCxnSpPr>
          <p:spPr bwMode="auto">
            <a:xfrm>
              <a:off x="3221119" y="6507751"/>
              <a:ext cx="400316" cy="3391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3216713" y="5999676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 rot="3175020">
              <a:off x="2511492" y="6567175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224986" y="5904978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5" name="Oval 104"/>
            <p:cNvSpPr/>
            <p:nvPr/>
          </p:nvSpPr>
          <p:spPr bwMode="auto">
            <a:xfrm rot="7831627">
              <a:off x="3319718" y="6871634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6" name="Oval 105"/>
            <p:cNvSpPr/>
            <p:nvPr/>
          </p:nvSpPr>
          <p:spPr bwMode="auto">
            <a:xfrm rot="3175020">
              <a:off x="2745128" y="6849769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7" name="Oval 106"/>
            <p:cNvSpPr/>
            <p:nvPr/>
          </p:nvSpPr>
          <p:spPr bwMode="auto">
            <a:xfrm rot="7972819">
              <a:off x="3574071" y="6601909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8" name="Oval 107"/>
            <p:cNvSpPr/>
            <p:nvPr/>
          </p:nvSpPr>
          <p:spPr bwMode="auto">
            <a:xfrm rot="10644110">
              <a:off x="2850040" y="5909004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20550" y="5915287"/>
            <a:ext cx="1362597" cy="1180378"/>
            <a:chOff x="8611276" y="5867400"/>
            <a:chExt cx="1362597" cy="1180378"/>
          </a:xfrm>
        </p:grpSpPr>
        <p:cxnSp>
          <p:nvCxnSpPr>
            <p:cNvPr id="118" name="Straight Connector 117"/>
            <p:cNvCxnSpPr/>
            <p:nvPr/>
          </p:nvCxnSpPr>
          <p:spPr bwMode="auto">
            <a:xfrm flipV="1">
              <a:off x="8874796" y="637547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9303739" y="637547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9299333" y="586740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Oval 120"/>
            <p:cNvSpPr/>
            <p:nvPr/>
          </p:nvSpPr>
          <p:spPr bwMode="auto">
            <a:xfrm rot="2869420">
              <a:off x="8822444" y="6704878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2" name="Oval 121"/>
            <p:cNvSpPr/>
            <p:nvPr/>
          </p:nvSpPr>
          <p:spPr bwMode="auto">
            <a:xfrm rot="8111587">
              <a:off x="9347382" y="6697114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3" name="Oval 122"/>
            <p:cNvSpPr/>
            <p:nvPr/>
          </p:nvSpPr>
          <p:spPr bwMode="auto">
            <a:xfrm rot="2869420">
              <a:off x="8542696" y="6406950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4" name="Oval 123"/>
            <p:cNvSpPr/>
            <p:nvPr/>
          </p:nvSpPr>
          <p:spPr bwMode="auto">
            <a:xfrm rot="8052032">
              <a:off x="9630973" y="6408024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25" name="Rectangle 80"/>
          <p:cNvSpPr>
            <a:spLocks/>
          </p:cNvSpPr>
          <p:nvPr/>
        </p:nvSpPr>
        <p:spPr bwMode="auto">
          <a:xfrm>
            <a:off x="1026886" y="6781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6" name="Rectangle 80"/>
          <p:cNvSpPr>
            <a:spLocks/>
          </p:cNvSpPr>
          <p:nvPr/>
        </p:nvSpPr>
        <p:spPr bwMode="auto">
          <a:xfrm>
            <a:off x="3632200" y="6858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7" name="Rectangle 80"/>
          <p:cNvSpPr>
            <a:spLocks/>
          </p:cNvSpPr>
          <p:nvPr/>
        </p:nvSpPr>
        <p:spPr bwMode="auto">
          <a:xfrm>
            <a:off x="6121400" y="6858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53754" y="5846002"/>
            <a:ext cx="1153646" cy="1228213"/>
            <a:chOff x="5453287" y="5832248"/>
            <a:chExt cx="1153646" cy="1228213"/>
          </a:xfrm>
        </p:grpSpPr>
        <p:cxnSp>
          <p:nvCxnSpPr>
            <p:cNvPr id="109" name="Straight Connector 108"/>
            <p:cNvCxnSpPr/>
            <p:nvPr/>
          </p:nvCxnSpPr>
          <p:spPr bwMode="auto">
            <a:xfrm flipV="1">
              <a:off x="5616713" y="6493802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6045656" y="6493802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6041250" y="5985727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Oval 112"/>
            <p:cNvSpPr/>
            <p:nvPr/>
          </p:nvSpPr>
          <p:spPr bwMode="auto">
            <a:xfrm>
              <a:off x="5588000" y="5839484"/>
              <a:ext cx="45720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17" name="Oval 116"/>
            <p:cNvSpPr/>
            <p:nvPr/>
          </p:nvSpPr>
          <p:spPr bwMode="auto">
            <a:xfrm rot="10644110">
              <a:off x="6049670" y="5832248"/>
              <a:ext cx="45720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8" name="Oval 127"/>
            <p:cNvSpPr/>
            <p:nvPr/>
          </p:nvSpPr>
          <p:spPr bwMode="auto">
            <a:xfrm rot="3175020">
              <a:off x="5384707" y="6647919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9" name="Oval 128"/>
            <p:cNvSpPr/>
            <p:nvPr/>
          </p:nvSpPr>
          <p:spPr bwMode="auto">
            <a:xfrm rot="7831627">
              <a:off x="6201696" y="6831623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30" name="Oval 129"/>
            <p:cNvSpPr/>
            <p:nvPr/>
          </p:nvSpPr>
          <p:spPr bwMode="auto">
            <a:xfrm rot="3175020">
              <a:off x="5554551" y="6854035"/>
              <a:ext cx="274320" cy="13853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31" name="Oval 130"/>
            <p:cNvSpPr/>
            <p:nvPr/>
          </p:nvSpPr>
          <p:spPr bwMode="auto">
            <a:xfrm rot="7972819">
              <a:off x="6401193" y="6618225"/>
              <a:ext cx="274320" cy="1371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32" name="Rectangle 2"/>
          <p:cNvSpPr txBox="1">
            <a:spLocks noChangeArrowheads="1"/>
          </p:cNvSpPr>
          <p:nvPr/>
        </p:nvSpPr>
        <p:spPr bwMode="auto">
          <a:xfrm>
            <a:off x="254000" y="8305800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2p</a:t>
            </a:r>
            <a:r>
              <a:rPr lang="en-US" sz="4000" i="1" baseline="-25000" dirty="0" smtClean="0">
                <a:solidFill>
                  <a:srgbClr val="000000"/>
                </a:solidFill>
              </a:rPr>
              <a:t>z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40" name="Rectangle 80"/>
          <p:cNvSpPr>
            <a:spLocks/>
          </p:cNvSpPr>
          <p:nvPr/>
        </p:nvSpPr>
        <p:spPr bwMode="auto">
          <a:xfrm>
            <a:off x="952674" y="88392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’’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1" name="Rectangle 80"/>
          <p:cNvSpPr>
            <a:spLocks/>
          </p:cNvSpPr>
          <p:nvPr/>
        </p:nvSpPr>
        <p:spPr bwMode="auto">
          <a:xfrm>
            <a:off x="3683000" y="886529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2" name="Rectangle 80"/>
          <p:cNvSpPr>
            <a:spLocks/>
          </p:cNvSpPr>
          <p:nvPr/>
        </p:nvSpPr>
        <p:spPr bwMode="auto">
          <a:xfrm>
            <a:off x="6197600" y="886529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2945" y="8001000"/>
            <a:ext cx="1125601" cy="1203960"/>
            <a:chOff x="2132945" y="8117492"/>
            <a:chExt cx="1125601" cy="1203960"/>
          </a:xfrm>
        </p:grpSpPr>
        <p:cxnSp>
          <p:nvCxnSpPr>
            <p:cNvPr id="134" name="Straight Connector 133"/>
            <p:cNvCxnSpPr/>
            <p:nvPr/>
          </p:nvCxnSpPr>
          <p:spPr bwMode="auto">
            <a:xfrm flipV="1">
              <a:off x="2274414" y="8802897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2703357" y="8802897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/>
            <p:cNvCxnSpPr/>
            <p:nvPr/>
          </p:nvCxnSpPr>
          <p:spPr bwMode="auto">
            <a:xfrm flipV="1">
              <a:off x="2698951" y="8294822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" name="Oval 142"/>
            <p:cNvSpPr/>
            <p:nvPr/>
          </p:nvSpPr>
          <p:spPr bwMode="auto">
            <a:xfrm>
              <a:off x="2598062" y="8117492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2555117" y="8227570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175890" y="8937054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2132945" y="9047132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2984226" y="8887869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2941281" y="8997947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90153" y="7948043"/>
            <a:ext cx="950247" cy="1170905"/>
            <a:chOff x="4752575" y="7948043"/>
            <a:chExt cx="950247" cy="1170905"/>
          </a:xfrm>
        </p:grpSpPr>
        <p:cxnSp>
          <p:nvCxnSpPr>
            <p:cNvPr id="149" name="Straight Connector 148"/>
            <p:cNvCxnSpPr/>
            <p:nvPr/>
          </p:nvCxnSpPr>
          <p:spPr bwMode="auto">
            <a:xfrm flipV="1">
              <a:off x="4815069" y="868640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5244012" y="868640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5239606" y="817833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" name="Oval 152"/>
            <p:cNvSpPr/>
            <p:nvPr/>
          </p:nvSpPr>
          <p:spPr bwMode="auto">
            <a:xfrm>
              <a:off x="5063730" y="7948043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4795520" y="8820562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4752575" y="8930640"/>
              <a:ext cx="182880" cy="18288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519942" y="8825990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476997" y="8936068"/>
              <a:ext cx="182880" cy="18288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4979904" y="808862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74273" y="8167613"/>
            <a:ext cx="1054213" cy="995025"/>
            <a:chOff x="7274273" y="8167613"/>
            <a:chExt cx="1054213" cy="995025"/>
          </a:xfrm>
        </p:grpSpPr>
        <p:cxnSp>
          <p:nvCxnSpPr>
            <p:cNvPr id="158" name="Straight Connector 157"/>
            <p:cNvCxnSpPr/>
            <p:nvPr/>
          </p:nvCxnSpPr>
          <p:spPr bwMode="auto">
            <a:xfrm flipV="1">
              <a:off x="7404825" y="8675688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7833768" y="8675688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 flipV="1">
              <a:off x="7829362" y="8167613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2" name="Oval 161"/>
            <p:cNvSpPr/>
            <p:nvPr/>
          </p:nvSpPr>
          <p:spPr bwMode="auto">
            <a:xfrm>
              <a:off x="7342246" y="8661748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7274273" y="8796878"/>
              <a:ext cx="36576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62726" y="8686405"/>
              <a:ext cx="36576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911578" y="8790015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67" name="Rectangle 2"/>
          <p:cNvSpPr txBox="1">
            <a:spLocks noChangeArrowheads="1"/>
          </p:cNvSpPr>
          <p:nvPr/>
        </p:nvSpPr>
        <p:spPr bwMode="auto">
          <a:xfrm>
            <a:off x="9702800" y="1036734"/>
            <a:ext cx="30480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</a:rPr>
              <a:t>boron </a:t>
            </a:r>
            <a:r>
              <a:rPr lang="en-US" sz="4000" u="sng" dirty="0" smtClean="0">
                <a:solidFill>
                  <a:srgbClr val="000000"/>
                </a:solidFill>
              </a:rPr>
              <a:t>orbitals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7095872" y="1227596"/>
            <a:ext cx="1537017" cy="1238381"/>
            <a:chOff x="3323772" y="7056533"/>
            <a:chExt cx="1537017" cy="1238381"/>
          </a:xfrm>
        </p:grpSpPr>
        <p:cxnSp>
          <p:nvCxnSpPr>
            <p:cNvPr id="169" name="Straight Connector 168"/>
            <p:cNvCxnSpPr/>
            <p:nvPr/>
          </p:nvCxnSpPr>
          <p:spPr bwMode="auto">
            <a:xfrm flipV="1">
              <a:off x="3670557" y="7564608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099500" y="7564608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4095094" y="7056533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" name="Oval 171"/>
            <p:cNvSpPr/>
            <p:nvPr/>
          </p:nvSpPr>
          <p:spPr bwMode="auto">
            <a:xfrm>
              <a:off x="3323772" y="7598228"/>
              <a:ext cx="685800" cy="6858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4174989" y="760911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74" name="Rectangle 80"/>
          <p:cNvSpPr>
            <a:spLocks/>
          </p:cNvSpPr>
          <p:nvPr/>
        </p:nvSpPr>
        <p:spPr bwMode="auto">
          <a:xfrm>
            <a:off x="10109200" y="2404971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36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65402" y="8160702"/>
            <a:ext cx="834209" cy="833847"/>
            <a:chOff x="10545018" y="6382574"/>
            <a:chExt cx="834209" cy="833847"/>
          </a:xfrm>
        </p:grpSpPr>
        <p:cxnSp>
          <p:nvCxnSpPr>
            <p:cNvPr id="176" name="Straight Connector 175"/>
            <p:cNvCxnSpPr/>
            <p:nvPr/>
          </p:nvCxnSpPr>
          <p:spPr bwMode="auto">
            <a:xfrm flipV="1">
              <a:off x="10545018" y="6890649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0973961" y="6890649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V="1">
              <a:off x="10969555" y="6382574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1" name="Oval 180"/>
            <p:cNvSpPr/>
            <p:nvPr/>
          </p:nvSpPr>
          <p:spPr bwMode="auto">
            <a:xfrm>
              <a:off x="10836907" y="6747051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0793962" y="6857129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85" name="Rectangle 80"/>
          <p:cNvSpPr>
            <a:spLocks/>
          </p:cNvSpPr>
          <p:nvPr/>
        </p:nvSpPr>
        <p:spPr bwMode="auto">
          <a:xfrm>
            <a:off x="10193174" y="8001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’’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563541" y="4396480"/>
            <a:ext cx="834209" cy="907474"/>
            <a:chOff x="10563541" y="4396480"/>
            <a:chExt cx="834209" cy="907474"/>
          </a:xfrm>
        </p:grpSpPr>
        <p:cxnSp>
          <p:nvCxnSpPr>
            <p:cNvPr id="197" name="Straight Connector 196"/>
            <p:cNvCxnSpPr/>
            <p:nvPr/>
          </p:nvCxnSpPr>
          <p:spPr bwMode="auto">
            <a:xfrm flipV="1">
              <a:off x="10563541" y="490455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10992484" y="490455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Straight Connector 198"/>
            <p:cNvCxnSpPr/>
            <p:nvPr/>
          </p:nvCxnSpPr>
          <p:spPr bwMode="auto">
            <a:xfrm flipV="1">
              <a:off x="10988078" y="439648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1" name="Oval 200"/>
            <p:cNvSpPr/>
            <p:nvPr/>
          </p:nvSpPr>
          <p:spPr bwMode="auto">
            <a:xfrm rot="16355890">
              <a:off x="10809069" y="5006774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205" name="Oval 204"/>
            <p:cNvSpPr/>
            <p:nvPr/>
          </p:nvSpPr>
          <p:spPr bwMode="auto">
            <a:xfrm rot="5400000">
              <a:off x="10809068" y="4639796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206" name="Rectangle 80"/>
          <p:cNvSpPr>
            <a:spLocks/>
          </p:cNvSpPr>
          <p:nvPr/>
        </p:nvSpPr>
        <p:spPr bwMode="auto">
          <a:xfrm>
            <a:off x="10083800" y="4038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(y)</a:t>
            </a:r>
            <a:endParaRPr lang="en-US" sz="3600" b="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07" name="Rectangle 80"/>
          <p:cNvSpPr>
            <a:spLocks/>
          </p:cNvSpPr>
          <p:nvPr/>
        </p:nvSpPr>
        <p:spPr bwMode="auto">
          <a:xfrm>
            <a:off x="10083800" y="5638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(x)</a:t>
            </a:r>
            <a:endParaRPr lang="en-US" sz="3600" b="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10237030" y="7871346"/>
            <a:ext cx="2181530" cy="150996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0" name="Rounded Rectangle 209"/>
          <p:cNvSpPr/>
          <p:nvPr/>
        </p:nvSpPr>
        <p:spPr bwMode="auto">
          <a:xfrm>
            <a:off x="10160000" y="2379843"/>
            <a:ext cx="2181450" cy="12778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4" name="Rounded Rectangle 213"/>
          <p:cNvSpPr/>
          <p:nvPr/>
        </p:nvSpPr>
        <p:spPr bwMode="auto">
          <a:xfrm>
            <a:off x="10155074" y="4038600"/>
            <a:ext cx="2205499" cy="3297728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6" name="Rounded Rectangle 215"/>
          <p:cNvSpPr/>
          <p:nvPr/>
        </p:nvSpPr>
        <p:spPr bwMode="auto">
          <a:xfrm>
            <a:off x="1651000" y="895062"/>
            <a:ext cx="2181450" cy="46777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7" name="Rounded Rectangle 216"/>
          <p:cNvSpPr/>
          <p:nvPr/>
        </p:nvSpPr>
        <p:spPr bwMode="auto">
          <a:xfrm>
            <a:off x="1665043" y="7819941"/>
            <a:ext cx="2181530" cy="1933659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8" name="Rounded Rectangle 217"/>
          <p:cNvSpPr/>
          <p:nvPr/>
        </p:nvSpPr>
        <p:spPr bwMode="auto">
          <a:xfrm>
            <a:off x="4428034" y="889880"/>
            <a:ext cx="4561280" cy="696513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4751060" y="963839"/>
            <a:ext cx="1190571" cy="1466088"/>
            <a:chOff x="4814969" y="3292705"/>
            <a:chExt cx="1190571" cy="1466088"/>
          </a:xfrm>
        </p:grpSpPr>
        <p:cxnSp>
          <p:nvCxnSpPr>
            <p:cNvPr id="166" name="Straight Connector 165"/>
            <p:cNvCxnSpPr/>
            <p:nvPr/>
          </p:nvCxnSpPr>
          <p:spPr bwMode="auto">
            <a:xfrm flipV="1">
              <a:off x="4983420" y="4266236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5412363" y="4266236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 flipV="1">
              <a:off x="5407957" y="3758161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Oval 179"/>
            <p:cNvSpPr/>
            <p:nvPr/>
          </p:nvSpPr>
          <p:spPr bwMode="auto">
            <a:xfrm>
              <a:off x="5031377" y="3292705"/>
              <a:ext cx="777240" cy="7772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4814969" y="4374745"/>
              <a:ext cx="384048" cy="38404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621492" y="4374745"/>
              <a:ext cx="384048" cy="38404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10565168" y="6128145"/>
            <a:ext cx="829259" cy="847251"/>
            <a:chOff x="10565168" y="6128145"/>
            <a:chExt cx="829259" cy="847251"/>
          </a:xfrm>
        </p:grpSpPr>
        <p:cxnSp>
          <p:nvCxnSpPr>
            <p:cNvPr id="190" name="Straight Connector 189"/>
            <p:cNvCxnSpPr/>
            <p:nvPr/>
          </p:nvCxnSpPr>
          <p:spPr bwMode="auto">
            <a:xfrm flipV="1">
              <a:off x="10565168" y="6636220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/>
            <p:cNvCxnSpPr/>
            <p:nvPr/>
          </p:nvCxnSpPr>
          <p:spPr bwMode="auto">
            <a:xfrm>
              <a:off x="10994111" y="6636220"/>
              <a:ext cx="400316" cy="3391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 flipV="1">
              <a:off x="10989705" y="6128145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4" name="Oval 193"/>
            <p:cNvSpPr/>
            <p:nvPr/>
          </p:nvSpPr>
          <p:spPr bwMode="auto">
            <a:xfrm>
              <a:off x="10627798" y="6531063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96" name="Oval 195"/>
            <p:cNvSpPr/>
            <p:nvPr/>
          </p:nvSpPr>
          <p:spPr bwMode="auto">
            <a:xfrm rot="10644110">
              <a:off x="10990226" y="6519898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786957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4" grpId="0"/>
      <p:bldP spid="185" grpId="0"/>
      <p:bldP spid="206" grpId="0"/>
      <p:bldP spid="207" grpId="0"/>
      <p:bldP spid="208" grpId="0" animBg="1"/>
      <p:bldP spid="210" grpId="0" animBg="1"/>
      <p:bldP spid="214" grpId="0" animBg="1"/>
      <p:bldP spid="216" grpId="0" animBg="1"/>
      <p:bldP spid="217" grpId="0" animBg="1"/>
      <p:bldP spid="2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482600" y="1338908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06477" y="1045028"/>
            <a:ext cx="1388971" cy="1395126"/>
            <a:chOff x="4532086" y="4319874"/>
            <a:chExt cx="1388971" cy="1395126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812891" y="511262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241834" y="511262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5237428" y="460455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Oval 4"/>
            <p:cNvSpPr/>
            <p:nvPr/>
          </p:nvSpPr>
          <p:spPr bwMode="auto">
            <a:xfrm>
              <a:off x="4978400" y="4319874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4532086" y="5166360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5372417" y="5166360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66" name="Rectangle 80"/>
          <p:cNvSpPr>
            <a:spLocks/>
          </p:cNvSpPr>
          <p:nvPr/>
        </p:nvSpPr>
        <p:spPr bwMode="auto">
          <a:xfrm>
            <a:off x="1016000" y="2133598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36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</a:p>
        </p:txBody>
      </p:sp>
      <p:sp>
        <p:nvSpPr>
          <p:cNvPr id="67" name="Rectangle 80"/>
          <p:cNvSpPr>
            <a:spLocks/>
          </p:cNvSpPr>
          <p:nvPr/>
        </p:nvSpPr>
        <p:spPr bwMode="auto">
          <a:xfrm>
            <a:off x="3621314" y="2133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84" name="Rectangle 80"/>
          <p:cNvSpPr>
            <a:spLocks/>
          </p:cNvSpPr>
          <p:nvPr/>
        </p:nvSpPr>
        <p:spPr bwMode="auto">
          <a:xfrm>
            <a:off x="6121400" y="2133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31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n-US" dirty="0" smtClean="0"/>
              <a:t>BF</a:t>
            </a:r>
            <a:r>
              <a:rPr lang="en-US" baseline="-25000" dirty="0" smtClean="0"/>
              <a:t>3</a:t>
            </a:r>
            <a:r>
              <a:rPr lang="en-US" dirty="0" smtClean="0"/>
              <a:t> - Projection Operator Method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565764" y="2539186"/>
            <a:ext cx="834209" cy="833847"/>
            <a:chOff x="10565764" y="2539186"/>
            <a:chExt cx="834209" cy="833847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10565764" y="3047261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0994707" y="3047261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10990301" y="2539186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Oval 37"/>
            <p:cNvSpPr/>
            <p:nvPr/>
          </p:nvSpPr>
          <p:spPr bwMode="auto">
            <a:xfrm>
              <a:off x="10708187" y="2796089"/>
              <a:ext cx="548640" cy="5486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254000" y="3897514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2p</a:t>
            </a:r>
            <a:r>
              <a:rPr lang="en-US" sz="4000" i="1" baseline="-25000" dirty="0" smtClean="0">
                <a:solidFill>
                  <a:srgbClr val="000000"/>
                </a:solidFill>
              </a:rPr>
              <a:t>y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20298" y="3409520"/>
            <a:ext cx="1519588" cy="1416117"/>
            <a:chOff x="2420347" y="3409520"/>
            <a:chExt cx="1519588" cy="1416117"/>
          </a:xfrm>
        </p:grpSpPr>
        <p:cxnSp>
          <p:nvCxnSpPr>
            <p:cNvPr id="48" name="Straight Connector 47"/>
            <p:cNvCxnSpPr/>
            <p:nvPr/>
          </p:nvCxnSpPr>
          <p:spPr bwMode="auto">
            <a:xfrm flipV="1">
              <a:off x="2792176" y="4264522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3221119" y="4264522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216713" y="3756447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Oval 56"/>
            <p:cNvSpPr/>
            <p:nvPr/>
          </p:nvSpPr>
          <p:spPr bwMode="auto">
            <a:xfrm rot="19740875">
              <a:off x="2734990" y="4359479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59" name="Oval 58"/>
            <p:cNvSpPr/>
            <p:nvPr/>
          </p:nvSpPr>
          <p:spPr bwMode="auto">
            <a:xfrm rot="16355890">
              <a:off x="3037704" y="3845078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0" name="Oval 59"/>
            <p:cNvSpPr/>
            <p:nvPr/>
          </p:nvSpPr>
          <p:spPr bwMode="auto">
            <a:xfrm rot="2277599">
              <a:off x="3293687" y="4351401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62" name="Oval 61"/>
            <p:cNvSpPr/>
            <p:nvPr/>
          </p:nvSpPr>
          <p:spPr bwMode="auto">
            <a:xfrm rot="19740875">
              <a:off x="2420347" y="4562089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0" name="Oval 69"/>
            <p:cNvSpPr/>
            <p:nvPr/>
          </p:nvSpPr>
          <p:spPr bwMode="auto">
            <a:xfrm rot="2418791">
              <a:off x="3574175" y="4597037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1" name="Oval 70"/>
            <p:cNvSpPr/>
            <p:nvPr/>
          </p:nvSpPr>
          <p:spPr bwMode="auto">
            <a:xfrm rot="5400000">
              <a:off x="3037703" y="3478100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83729" y="3244326"/>
            <a:ext cx="1313491" cy="1488261"/>
            <a:chOff x="5362459" y="3243171"/>
            <a:chExt cx="1313491" cy="1488261"/>
          </a:xfrm>
        </p:grpSpPr>
        <p:cxnSp>
          <p:nvCxnSpPr>
            <p:cNvPr id="72" name="Straight Connector 71"/>
            <p:cNvCxnSpPr/>
            <p:nvPr/>
          </p:nvCxnSpPr>
          <p:spPr bwMode="auto">
            <a:xfrm flipV="1">
              <a:off x="5616713" y="4250573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045656" y="4250573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 flipV="1">
              <a:off x="6041250" y="3742498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Oval 74"/>
            <p:cNvSpPr/>
            <p:nvPr/>
          </p:nvSpPr>
          <p:spPr bwMode="auto">
            <a:xfrm rot="19740875">
              <a:off x="5362459" y="4572229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6" name="Oval 75"/>
            <p:cNvSpPr/>
            <p:nvPr/>
          </p:nvSpPr>
          <p:spPr bwMode="auto">
            <a:xfrm rot="16355890">
              <a:off x="5818633" y="3757563"/>
              <a:ext cx="45720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7" name="Oval 76"/>
            <p:cNvSpPr/>
            <p:nvPr/>
          </p:nvSpPr>
          <p:spPr bwMode="auto">
            <a:xfrm rot="2277599">
              <a:off x="6401630" y="4594272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8" name="Oval 77"/>
            <p:cNvSpPr/>
            <p:nvPr/>
          </p:nvSpPr>
          <p:spPr bwMode="auto">
            <a:xfrm rot="19740875">
              <a:off x="5592243" y="4416548"/>
              <a:ext cx="274320" cy="1371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79" name="Oval 78"/>
            <p:cNvSpPr/>
            <p:nvPr/>
          </p:nvSpPr>
          <p:spPr bwMode="auto">
            <a:xfrm rot="2418791">
              <a:off x="6191057" y="4404400"/>
              <a:ext cx="274320" cy="1371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80" name="Oval 79"/>
            <p:cNvSpPr/>
            <p:nvPr/>
          </p:nvSpPr>
          <p:spPr bwMode="auto">
            <a:xfrm rot="5400000">
              <a:off x="5820984" y="3288891"/>
              <a:ext cx="45720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50662" y="3624171"/>
            <a:ext cx="1568806" cy="1120622"/>
            <a:chOff x="8498462" y="3624171"/>
            <a:chExt cx="1568806" cy="1120622"/>
          </a:xfrm>
        </p:grpSpPr>
        <p:cxnSp>
          <p:nvCxnSpPr>
            <p:cNvPr id="81" name="Straight Connector 80"/>
            <p:cNvCxnSpPr/>
            <p:nvPr/>
          </p:nvCxnSpPr>
          <p:spPr bwMode="auto">
            <a:xfrm flipV="1">
              <a:off x="8874796" y="4132246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9303739" y="4132246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9299333" y="3624171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" name="Oval 91"/>
            <p:cNvSpPr/>
            <p:nvPr/>
          </p:nvSpPr>
          <p:spPr bwMode="auto">
            <a:xfrm rot="19740875">
              <a:off x="8835922" y="4199564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93" name="Oval 92"/>
            <p:cNvSpPr/>
            <p:nvPr/>
          </p:nvSpPr>
          <p:spPr bwMode="auto">
            <a:xfrm rot="2277599">
              <a:off x="9655788" y="4470473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94" name="Oval 93"/>
            <p:cNvSpPr/>
            <p:nvPr/>
          </p:nvSpPr>
          <p:spPr bwMode="auto">
            <a:xfrm rot="19740875">
              <a:off x="8498462" y="4442444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95" name="Oval 94"/>
            <p:cNvSpPr/>
            <p:nvPr/>
          </p:nvSpPr>
          <p:spPr bwMode="auto">
            <a:xfrm rot="2418791">
              <a:off x="9337931" y="4199564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96" name="Rectangle 80"/>
          <p:cNvSpPr>
            <a:spLocks/>
          </p:cNvSpPr>
          <p:nvPr/>
        </p:nvSpPr>
        <p:spPr bwMode="auto">
          <a:xfrm>
            <a:off x="1026886" y="4538569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36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</a:p>
        </p:txBody>
      </p:sp>
      <p:sp>
        <p:nvSpPr>
          <p:cNvPr id="97" name="Rectangle 80"/>
          <p:cNvSpPr>
            <a:spLocks/>
          </p:cNvSpPr>
          <p:nvPr/>
        </p:nvSpPr>
        <p:spPr bwMode="auto">
          <a:xfrm>
            <a:off x="3632200" y="4538571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8" name="Rectangle 80"/>
          <p:cNvSpPr>
            <a:spLocks/>
          </p:cNvSpPr>
          <p:nvPr/>
        </p:nvSpPr>
        <p:spPr bwMode="auto">
          <a:xfrm>
            <a:off x="6121400" y="4538571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99" name="Rectangle 2"/>
          <p:cNvSpPr txBox="1">
            <a:spLocks noChangeArrowheads="1"/>
          </p:cNvSpPr>
          <p:nvPr/>
        </p:nvSpPr>
        <p:spPr bwMode="auto">
          <a:xfrm>
            <a:off x="254000" y="6140743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2p</a:t>
            </a:r>
            <a:r>
              <a:rPr lang="en-US" sz="4000" i="1" baseline="-25000" dirty="0" smtClean="0">
                <a:solidFill>
                  <a:srgbClr val="000000"/>
                </a:solidFill>
              </a:rPr>
              <a:t>x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80023" y="5904978"/>
            <a:ext cx="1291179" cy="1263836"/>
            <a:chOff x="2580072" y="5904978"/>
            <a:chExt cx="1291179" cy="1263836"/>
          </a:xfrm>
        </p:grpSpPr>
        <p:cxnSp>
          <p:nvCxnSpPr>
            <p:cNvPr id="100" name="Straight Connector 99"/>
            <p:cNvCxnSpPr/>
            <p:nvPr/>
          </p:nvCxnSpPr>
          <p:spPr bwMode="auto">
            <a:xfrm flipV="1">
              <a:off x="2792176" y="6507751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Straight Connector 100"/>
            <p:cNvCxnSpPr>
              <a:endCxn id="105" idx="2"/>
            </p:cNvCxnSpPr>
            <p:nvPr/>
          </p:nvCxnSpPr>
          <p:spPr bwMode="auto">
            <a:xfrm>
              <a:off x="3221119" y="6507751"/>
              <a:ext cx="400316" cy="3391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Connector 101"/>
            <p:cNvCxnSpPr/>
            <p:nvPr/>
          </p:nvCxnSpPr>
          <p:spPr bwMode="auto">
            <a:xfrm flipV="1">
              <a:off x="3216713" y="5999676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" name="Oval 102"/>
            <p:cNvSpPr/>
            <p:nvPr/>
          </p:nvSpPr>
          <p:spPr bwMode="auto">
            <a:xfrm rot="3175020">
              <a:off x="2511492" y="6567175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3224986" y="5904978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5" name="Oval 104"/>
            <p:cNvSpPr/>
            <p:nvPr/>
          </p:nvSpPr>
          <p:spPr bwMode="auto">
            <a:xfrm rot="7831627">
              <a:off x="3319718" y="6871634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6" name="Oval 105"/>
            <p:cNvSpPr/>
            <p:nvPr/>
          </p:nvSpPr>
          <p:spPr bwMode="auto">
            <a:xfrm rot="3175020">
              <a:off x="2745128" y="6849769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7" name="Oval 106"/>
            <p:cNvSpPr/>
            <p:nvPr/>
          </p:nvSpPr>
          <p:spPr bwMode="auto">
            <a:xfrm rot="7972819">
              <a:off x="3574071" y="6601909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08" name="Oval 107"/>
            <p:cNvSpPr/>
            <p:nvPr/>
          </p:nvSpPr>
          <p:spPr bwMode="auto">
            <a:xfrm rot="10644110">
              <a:off x="2850040" y="5909004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20550" y="5915287"/>
            <a:ext cx="1362597" cy="1180378"/>
            <a:chOff x="8611276" y="5867400"/>
            <a:chExt cx="1362597" cy="1180378"/>
          </a:xfrm>
        </p:grpSpPr>
        <p:cxnSp>
          <p:nvCxnSpPr>
            <p:cNvPr id="118" name="Straight Connector 117"/>
            <p:cNvCxnSpPr/>
            <p:nvPr/>
          </p:nvCxnSpPr>
          <p:spPr bwMode="auto">
            <a:xfrm flipV="1">
              <a:off x="8874796" y="637547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Straight Connector 118"/>
            <p:cNvCxnSpPr/>
            <p:nvPr/>
          </p:nvCxnSpPr>
          <p:spPr bwMode="auto">
            <a:xfrm>
              <a:off x="9303739" y="637547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9299333" y="586740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1" name="Oval 120"/>
            <p:cNvSpPr/>
            <p:nvPr/>
          </p:nvSpPr>
          <p:spPr bwMode="auto">
            <a:xfrm rot="2869420">
              <a:off x="8822444" y="6704878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2" name="Oval 121"/>
            <p:cNvSpPr/>
            <p:nvPr/>
          </p:nvSpPr>
          <p:spPr bwMode="auto">
            <a:xfrm rot="8111587">
              <a:off x="9347382" y="6697114"/>
              <a:ext cx="41148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3" name="Oval 122"/>
            <p:cNvSpPr/>
            <p:nvPr/>
          </p:nvSpPr>
          <p:spPr bwMode="auto">
            <a:xfrm rot="2869420">
              <a:off x="8542696" y="6406950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4" name="Oval 123"/>
            <p:cNvSpPr/>
            <p:nvPr/>
          </p:nvSpPr>
          <p:spPr bwMode="auto">
            <a:xfrm rot="8052032">
              <a:off x="9630973" y="6408024"/>
              <a:ext cx="41148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25" name="Rectangle 80"/>
          <p:cNvSpPr>
            <a:spLocks/>
          </p:cNvSpPr>
          <p:nvPr/>
        </p:nvSpPr>
        <p:spPr bwMode="auto">
          <a:xfrm>
            <a:off x="1026886" y="6781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6" name="Rectangle 80"/>
          <p:cNvSpPr>
            <a:spLocks/>
          </p:cNvSpPr>
          <p:nvPr/>
        </p:nvSpPr>
        <p:spPr bwMode="auto">
          <a:xfrm>
            <a:off x="3632200" y="6858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27" name="Rectangle 80"/>
          <p:cNvSpPr>
            <a:spLocks/>
          </p:cNvSpPr>
          <p:nvPr/>
        </p:nvSpPr>
        <p:spPr bwMode="auto">
          <a:xfrm>
            <a:off x="6121400" y="6858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53754" y="5846002"/>
            <a:ext cx="1153646" cy="1228213"/>
            <a:chOff x="5453287" y="5832248"/>
            <a:chExt cx="1153646" cy="1228213"/>
          </a:xfrm>
        </p:grpSpPr>
        <p:cxnSp>
          <p:nvCxnSpPr>
            <p:cNvPr id="109" name="Straight Connector 108"/>
            <p:cNvCxnSpPr/>
            <p:nvPr/>
          </p:nvCxnSpPr>
          <p:spPr bwMode="auto">
            <a:xfrm flipV="1">
              <a:off x="5616713" y="6493802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6045656" y="6493802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6041250" y="5985727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Oval 112"/>
            <p:cNvSpPr/>
            <p:nvPr/>
          </p:nvSpPr>
          <p:spPr bwMode="auto">
            <a:xfrm>
              <a:off x="5588000" y="5839484"/>
              <a:ext cx="45720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17" name="Oval 116"/>
            <p:cNvSpPr/>
            <p:nvPr/>
          </p:nvSpPr>
          <p:spPr bwMode="auto">
            <a:xfrm rot="10644110">
              <a:off x="6049670" y="5832248"/>
              <a:ext cx="45720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8" name="Oval 127"/>
            <p:cNvSpPr/>
            <p:nvPr/>
          </p:nvSpPr>
          <p:spPr bwMode="auto">
            <a:xfrm rot="3175020">
              <a:off x="5384707" y="6647919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29" name="Oval 128"/>
            <p:cNvSpPr/>
            <p:nvPr/>
          </p:nvSpPr>
          <p:spPr bwMode="auto">
            <a:xfrm rot="7831627">
              <a:off x="6201696" y="6831623"/>
              <a:ext cx="274320" cy="1371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30" name="Oval 129"/>
            <p:cNvSpPr/>
            <p:nvPr/>
          </p:nvSpPr>
          <p:spPr bwMode="auto">
            <a:xfrm rot="3175020">
              <a:off x="5554551" y="6854035"/>
              <a:ext cx="274320" cy="13853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31" name="Oval 130"/>
            <p:cNvSpPr/>
            <p:nvPr/>
          </p:nvSpPr>
          <p:spPr bwMode="auto">
            <a:xfrm rot="7972819">
              <a:off x="6401193" y="6618225"/>
              <a:ext cx="274320" cy="1371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32" name="Rectangle 2"/>
          <p:cNvSpPr txBox="1">
            <a:spLocks noChangeArrowheads="1"/>
          </p:cNvSpPr>
          <p:nvPr/>
        </p:nvSpPr>
        <p:spPr bwMode="auto">
          <a:xfrm>
            <a:off x="254000" y="8305800"/>
            <a:ext cx="12954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4000" dirty="0" smtClean="0">
                <a:solidFill>
                  <a:srgbClr val="000000"/>
                </a:solidFill>
              </a:rPr>
              <a:t>2p</a:t>
            </a:r>
            <a:r>
              <a:rPr lang="en-US" sz="4000" i="1" baseline="-25000" dirty="0" smtClean="0">
                <a:solidFill>
                  <a:srgbClr val="000000"/>
                </a:solidFill>
              </a:rPr>
              <a:t>z</a:t>
            </a:r>
            <a:r>
              <a:rPr lang="en-US" sz="4000" dirty="0" smtClean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40" name="Rectangle 80"/>
          <p:cNvSpPr>
            <a:spLocks/>
          </p:cNvSpPr>
          <p:nvPr/>
        </p:nvSpPr>
        <p:spPr bwMode="auto">
          <a:xfrm>
            <a:off x="952674" y="88392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’’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1" name="Rectangle 80"/>
          <p:cNvSpPr>
            <a:spLocks/>
          </p:cNvSpPr>
          <p:nvPr/>
        </p:nvSpPr>
        <p:spPr bwMode="auto">
          <a:xfrm>
            <a:off x="3683000" y="886529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y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142" name="Rectangle 80"/>
          <p:cNvSpPr>
            <a:spLocks/>
          </p:cNvSpPr>
          <p:nvPr/>
        </p:nvSpPr>
        <p:spPr bwMode="auto">
          <a:xfrm>
            <a:off x="6197600" y="8865296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</a:t>
            </a:r>
            <a:r>
              <a:rPr lang="en-US" sz="3600" b="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x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)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2945" y="8001000"/>
            <a:ext cx="1125601" cy="1203960"/>
            <a:chOff x="2132945" y="8117492"/>
            <a:chExt cx="1125601" cy="1203960"/>
          </a:xfrm>
        </p:grpSpPr>
        <p:cxnSp>
          <p:nvCxnSpPr>
            <p:cNvPr id="134" name="Straight Connector 133"/>
            <p:cNvCxnSpPr/>
            <p:nvPr/>
          </p:nvCxnSpPr>
          <p:spPr bwMode="auto">
            <a:xfrm flipV="1">
              <a:off x="2274414" y="8802897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>
              <a:off x="2703357" y="8802897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/>
            <p:cNvCxnSpPr/>
            <p:nvPr/>
          </p:nvCxnSpPr>
          <p:spPr bwMode="auto">
            <a:xfrm flipV="1">
              <a:off x="2698951" y="8294822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" name="Oval 142"/>
            <p:cNvSpPr/>
            <p:nvPr/>
          </p:nvSpPr>
          <p:spPr bwMode="auto">
            <a:xfrm>
              <a:off x="2598062" y="8117492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4" name="Oval 143"/>
            <p:cNvSpPr/>
            <p:nvPr/>
          </p:nvSpPr>
          <p:spPr bwMode="auto">
            <a:xfrm>
              <a:off x="2555117" y="8227570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2175890" y="8937054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2132945" y="9047132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2984226" y="8887869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2941281" y="8997947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90153" y="7948043"/>
            <a:ext cx="950247" cy="1170905"/>
            <a:chOff x="4752575" y="7948043"/>
            <a:chExt cx="950247" cy="1170905"/>
          </a:xfrm>
        </p:grpSpPr>
        <p:cxnSp>
          <p:nvCxnSpPr>
            <p:cNvPr id="149" name="Straight Connector 148"/>
            <p:cNvCxnSpPr/>
            <p:nvPr/>
          </p:nvCxnSpPr>
          <p:spPr bwMode="auto">
            <a:xfrm flipV="1">
              <a:off x="4815069" y="868640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5244012" y="868640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5239606" y="817833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3" name="Oval 152"/>
            <p:cNvSpPr/>
            <p:nvPr/>
          </p:nvSpPr>
          <p:spPr bwMode="auto">
            <a:xfrm>
              <a:off x="5063730" y="7948043"/>
              <a:ext cx="457200" cy="4572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4795520" y="8820562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4752575" y="8930640"/>
              <a:ext cx="182880" cy="18288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5519942" y="8825990"/>
              <a:ext cx="182880" cy="18288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476997" y="8936068"/>
              <a:ext cx="182880" cy="18288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4979904" y="8088624"/>
              <a:ext cx="457200" cy="45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74273" y="8167613"/>
            <a:ext cx="1054213" cy="995025"/>
            <a:chOff x="7274273" y="8167613"/>
            <a:chExt cx="1054213" cy="995025"/>
          </a:xfrm>
        </p:grpSpPr>
        <p:cxnSp>
          <p:nvCxnSpPr>
            <p:cNvPr id="158" name="Straight Connector 157"/>
            <p:cNvCxnSpPr/>
            <p:nvPr/>
          </p:nvCxnSpPr>
          <p:spPr bwMode="auto">
            <a:xfrm flipV="1">
              <a:off x="7404825" y="8675688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7833768" y="8675688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 flipV="1">
              <a:off x="7829362" y="8167613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2" name="Oval 161"/>
            <p:cNvSpPr/>
            <p:nvPr/>
          </p:nvSpPr>
          <p:spPr bwMode="auto">
            <a:xfrm>
              <a:off x="7342246" y="8661748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7274273" y="8796878"/>
              <a:ext cx="36576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7962726" y="8686405"/>
              <a:ext cx="365760" cy="36576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7911578" y="8790015"/>
              <a:ext cx="365760" cy="3657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67" name="Rectangle 2"/>
          <p:cNvSpPr txBox="1">
            <a:spLocks noChangeArrowheads="1"/>
          </p:cNvSpPr>
          <p:nvPr/>
        </p:nvSpPr>
        <p:spPr bwMode="auto">
          <a:xfrm>
            <a:off x="9702800" y="1036734"/>
            <a:ext cx="3048000" cy="64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rgbClr val="000000"/>
                </a:solidFill>
              </a:rPr>
              <a:t>boron </a:t>
            </a:r>
            <a:r>
              <a:rPr lang="en-US" sz="4000" u="sng" dirty="0" smtClean="0">
                <a:solidFill>
                  <a:srgbClr val="000000"/>
                </a:solidFill>
              </a:rPr>
              <a:t>orbitals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7095872" y="1227596"/>
            <a:ext cx="1537017" cy="1238381"/>
            <a:chOff x="3323772" y="7056533"/>
            <a:chExt cx="1537017" cy="1238381"/>
          </a:xfrm>
        </p:grpSpPr>
        <p:cxnSp>
          <p:nvCxnSpPr>
            <p:cNvPr id="169" name="Straight Connector 168"/>
            <p:cNvCxnSpPr/>
            <p:nvPr/>
          </p:nvCxnSpPr>
          <p:spPr bwMode="auto">
            <a:xfrm flipV="1">
              <a:off x="3670557" y="7564608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4099500" y="7564608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4095094" y="7056533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2" name="Oval 171"/>
            <p:cNvSpPr/>
            <p:nvPr/>
          </p:nvSpPr>
          <p:spPr bwMode="auto">
            <a:xfrm>
              <a:off x="3323772" y="7598228"/>
              <a:ext cx="685800" cy="6858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4174989" y="7609114"/>
              <a:ext cx="685800" cy="6858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74" name="Rectangle 80"/>
          <p:cNvSpPr>
            <a:spLocks/>
          </p:cNvSpPr>
          <p:nvPr/>
        </p:nvSpPr>
        <p:spPr bwMode="auto">
          <a:xfrm>
            <a:off x="10109200" y="2404971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3600" dirty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65402" y="8160702"/>
            <a:ext cx="834209" cy="833847"/>
            <a:chOff x="10545018" y="6382574"/>
            <a:chExt cx="834209" cy="833847"/>
          </a:xfrm>
        </p:grpSpPr>
        <p:cxnSp>
          <p:nvCxnSpPr>
            <p:cNvPr id="176" name="Straight Connector 175"/>
            <p:cNvCxnSpPr/>
            <p:nvPr/>
          </p:nvCxnSpPr>
          <p:spPr bwMode="auto">
            <a:xfrm flipV="1">
              <a:off x="10545018" y="6890649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0973961" y="6890649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V="1">
              <a:off x="10969555" y="6382574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1" name="Oval 180"/>
            <p:cNvSpPr/>
            <p:nvPr/>
          </p:nvSpPr>
          <p:spPr bwMode="auto">
            <a:xfrm>
              <a:off x="10836907" y="6747051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10793962" y="6857129"/>
              <a:ext cx="274320" cy="27432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185" name="Rectangle 80"/>
          <p:cNvSpPr>
            <a:spLocks/>
          </p:cNvSpPr>
          <p:nvPr/>
        </p:nvSpPr>
        <p:spPr bwMode="auto">
          <a:xfrm>
            <a:off x="10193174" y="80010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A</a:t>
            </a:r>
            <a:r>
              <a:rPr lang="en-US" sz="3600" baseline="-250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360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’’</a:t>
            </a:r>
            <a:endParaRPr lang="en-US" sz="360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565168" y="6128145"/>
            <a:ext cx="829259" cy="847251"/>
            <a:chOff x="10565168" y="6128145"/>
            <a:chExt cx="829259" cy="847251"/>
          </a:xfrm>
        </p:grpSpPr>
        <p:cxnSp>
          <p:nvCxnSpPr>
            <p:cNvPr id="187" name="Straight Connector 186"/>
            <p:cNvCxnSpPr/>
            <p:nvPr/>
          </p:nvCxnSpPr>
          <p:spPr bwMode="auto">
            <a:xfrm flipV="1">
              <a:off x="10565168" y="6636220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10994111" y="6636220"/>
              <a:ext cx="400316" cy="3391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/>
            <p:cNvCxnSpPr/>
            <p:nvPr/>
          </p:nvCxnSpPr>
          <p:spPr bwMode="auto">
            <a:xfrm flipV="1">
              <a:off x="10989705" y="6128145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1" name="Oval 190"/>
            <p:cNvSpPr/>
            <p:nvPr/>
          </p:nvSpPr>
          <p:spPr bwMode="auto">
            <a:xfrm>
              <a:off x="10627798" y="6531063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95" name="Oval 194"/>
            <p:cNvSpPr/>
            <p:nvPr/>
          </p:nvSpPr>
          <p:spPr bwMode="auto">
            <a:xfrm rot="10644110">
              <a:off x="10990226" y="6519898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563541" y="4396480"/>
            <a:ext cx="834209" cy="907474"/>
            <a:chOff x="10563541" y="4396480"/>
            <a:chExt cx="834209" cy="907474"/>
          </a:xfrm>
        </p:grpSpPr>
        <p:cxnSp>
          <p:nvCxnSpPr>
            <p:cNvPr id="197" name="Straight Connector 196"/>
            <p:cNvCxnSpPr/>
            <p:nvPr/>
          </p:nvCxnSpPr>
          <p:spPr bwMode="auto">
            <a:xfrm flipV="1">
              <a:off x="10563541" y="4904555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10992484" y="4904555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9" name="Straight Connector 198"/>
            <p:cNvCxnSpPr/>
            <p:nvPr/>
          </p:nvCxnSpPr>
          <p:spPr bwMode="auto">
            <a:xfrm flipV="1">
              <a:off x="10988078" y="4396480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1" name="Oval 200"/>
            <p:cNvSpPr/>
            <p:nvPr/>
          </p:nvSpPr>
          <p:spPr bwMode="auto">
            <a:xfrm rot="16355890">
              <a:off x="10809069" y="5006774"/>
              <a:ext cx="365760" cy="2286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205" name="Oval 204"/>
            <p:cNvSpPr/>
            <p:nvPr/>
          </p:nvSpPr>
          <p:spPr bwMode="auto">
            <a:xfrm rot="5400000">
              <a:off x="10809068" y="4639796"/>
              <a:ext cx="36576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sp>
        <p:nvSpPr>
          <p:cNvPr id="206" name="Rectangle 80"/>
          <p:cNvSpPr>
            <a:spLocks/>
          </p:cNvSpPr>
          <p:nvPr/>
        </p:nvSpPr>
        <p:spPr bwMode="auto">
          <a:xfrm>
            <a:off x="10083800" y="40386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(y)</a:t>
            </a:r>
            <a:endParaRPr lang="en-US" sz="3600" b="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07" name="Rectangle 80"/>
          <p:cNvSpPr>
            <a:spLocks/>
          </p:cNvSpPr>
          <p:nvPr/>
        </p:nvSpPr>
        <p:spPr bwMode="auto">
          <a:xfrm>
            <a:off x="10083800" y="5638800"/>
            <a:ext cx="3479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ts val="3600"/>
              </a:spcBef>
              <a:defRPr sz="3000" b="1">
                <a:solidFill>
                  <a:schemeClr val="tx1"/>
                </a:solidFill>
                <a:latin typeface="Helvetica Neue" charset="0"/>
                <a:ea typeface="ヒラギノ角ゴ ProN W6" charset="0"/>
                <a:cs typeface="ヒラギノ角ゴ ProN W6" charset="0"/>
                <a:sym typeface="Helvetica Neue" charset="0"/>
              </a:defRPr>
            </a:lvl1pPr>
            <a:lvl2pPr marL="58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3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4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sz="2000"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>
              <a:spcBef>
                <a:spcPts val="1200"/>
              </a:spcBef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9464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34036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8608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4318000" indent="-31750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sz="3600" i="1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E’</a:t>
            </a:r>
            <a:r>
              <a:rPr lang="en-US" sz="3600" b="0" dirty="0" smtClean="0">
                <a:solidFill>
                  <a:srgbClr val="00B050"/>
                </a:solidFill>
                <a:ea typeface="Helvetica Neue" charset="0"/>
                <a:cs typeface="Helvetica Neue" charset="0"/>
              </a:rPr>
              <a:t>(x)</a:t>
            </a:r>
            <a:endParaRPr lang="en-US" sz="3600" b="0" dirty="0">
              <a:solidFill>
                <a:srgbClr val="00B050"/>
              </a:solidFill>
              <a:ea typeface="Helvetica Neue" charset="0"/>
              <a:cs typeface="Helvetica Neue" charset="0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10237030" y="7871346"/>
            <a:ext cx="2181530" cy="150996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0" name="Rounded Rectangle 209"/>
          <p:cNvSpPr/>
          <p:nvPr/>
        </p:nvSpPr>
        <p:spPr bwMode="auto">
          <a:xfrm>
            <a:off x="10160000" y="2379843"/>
            <a:ext cx="2181450" cy="12778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4" name="Rounded Rectangle 213"/>
          <p:cNvSpPr/>
          <p:nvPr/>
        </p:nvSpPr>
        <p:spPr bwMode="auto">
          <a:xfrm>
            <a:off x="10155074" y="4038600"/>
            <a:ext cx="2205499" cy="3297728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6" name="Rounded Rectangle 215"/>
          <p:cNvSpPr/>
          <p:nvPr/>
        </p:nvSpPr>
        <p:spPr bwMode="auto">
          <a:xfrm>
            <a:off x="1651000" y="895062"/>
            <a:ext cx="2181450" cy="46777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7" name="Rounded Rectangle 216"/>
          <p:cNvSpPr/>
          <p:nvPr/>
        </p:nvSpPr>
        <p:spPr bwMode="auto">
          <a:xfrm>
            <a:off x="1665043" y="7819941"/>
            <a:ext cx="2181530" cy="1933659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sp>
        <p:nvSpPr>
          <p:cNvPr id="218" name="Rounded Rectangle 217"/>
          <p:cNvSpPr/>
          <p:nvPr/>
        </p:nvSpPr>
        <p:spPr bwMode="auto">
          <a:xfrm>
            <a:off x="4428034" y="889880"/>
            <a:ext cx="4561280" cy="6965133"/>
          </a:xfrm>
          <a:prstGeom prst="round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4751060" y="963839"/>
            <a:ext cx="1190571" cy="1466088"/>
            <a:chOff x="4814969" y="3292705"/>
            <a:chExt cx="1190571" cy="1466088"/>
          </a:xfrm>
        </p:grpSpPr>
        <p:cxnSp>
          <p:nvCxnSpPr>
            <p:cNvPr id="166" name="Straight Connector 165"/>
            <p:cNvCxnSpPr/>
            <p:nvPr/>
          </p:nvCxnSpPr>
          <p:spPr bwMode="auto">
            <a:xfrm flipV="1">
              <a:off x="4983420" y="4266236"/>
              <a:ext cx="428943" cy="3257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5412363" y="4266236"/>
              <a:ext cx="405266" cy="32577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 flipV="1">
              <a:off x="5407957" y="3758161"/>
              <a:ext cx="8715" cy="5138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0" name="Oval 179"/>
            <p:cNvSpPr/>
            <p:nvPr/>
          </p:nvSpPr>
          <p:spPr bwMode="auto">
            <a:xfrm>
              <a:off x="5031377" y="3292705"/>
              <a:ext cx="777240" cy="7772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  <a:tint val="66000"/>
                    <a:satMod val="160000"/>
                  </a:schemeClr>
                </a:gs>
                <a:gs pos="50000">
                  <a:schemeClr val="bg1">
                    <a:lumMod val="75000"/>
                    <a:tint val="44500"/>
                    <a:satMod val="160000"/>
                  </a:schemeClr>
                </a:gs>
                <a:gs pos="100000">
                  <a:schemeClr val="bg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4814969" y="4374745"/>
              <a:ext cx="384048" cy="38404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621492" y="4374745"/>
              <a:ext cx="384048" cy="384048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dirty="0" smtClean="0"/>
            </a:p>
          </p:txBody>
        </p:sp>
      </p:grpSp>
      <p:cxnSp>
        <p:nvCxnSpPr>
          <p:cNvPr id="186" name="Straight Arrow Connector 185"/>
          <p:cNvCxnSpPr/>
          <p:nvPr/>
        </p:nvCxnSpPr>
        <p:spPr bwMode="auto">
          <a:xfrm flipH="1">
            <a:off x="8758045" y="6591971"/>
            <a:ext cx="1252692" cy="12423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Straight Arrow Connector 191"/>
          <p:cNvCxnSpPr/>
          <p:nvPr/>
        </p:nvCxnSpPr>
        <p:spPr bwMode="auto">
          <a:xfrm flipH="1">
            <a:off x="5958945" y="5021220"/>
            <a:ext cx="3921536" cy="11481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Rectangle 2"/>
          <p:cNvSpPr txBox="1">
            <a:spLocks noChangeArrowheads="1"/>
          </p:cNvSpPr>
          <p:nvPr/>
        </p:nvSpPr>
        <p:spPr bwMode="auto">
          <a:xfrm>
            <a:off x="8750708" y="5362403"/>
            <a:ext cx="1498636" cy="10250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little overlap</a:t>
            </a:r>
          </a:p>
          <a:p>
            <a:pPr algn="ctr" eaLnBrk="1" hangingPunct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56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" y="876300"/>
            <a:ext cx="12903200" cy="990600"/>
          </a:xfrm>
          <a:ln/>
        </p:spPr>
        <p:txBody>
          <a:bodyPr/>
          <a:lstStyle/>
          <a:p>
            <a:r>
              <a:rPr lang="en-US" dirty="0" smtClean="0"/>
              <a:t>F 2</a:t>
            </a:r>
            <a:r>
              <a:rPr lang="en-US" i="1" dirty="0" smtClean="0"/>
              <a:t>s</a:t>
            </a:r>
            <a:r>
              <a:rPr lang="en-US" dirty="0" smtClean="0"/>
              <a:t> is very deep in energy and won’t interact with boron.</a:t>
            </a:r>
            <a:endParaRPr lang="en-US" dirty="0"/>
          </a:p>
        </p:txBody>
      </p:sp>
      <p:graphicFrame>
        <p:nvGraphicFramePr>
          <p:cNvPr id="17411" name="Object 3"/>
          <p:cNvGraphicFramePr>
            <a:graphicFrameLocks/>
          </p:cNvGraphicFramePr>
          <p:nvPr/>
        </p:nvGraphicFramePr>
        <p:xfrm>
          <a:off x="438150" y="2184400"/>
          <a:ext cx="12115800" cy="736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5" name="Chart" r:id="rId3" imgW="17022567" imgH="10349206" progId="MSGraph.Chart.8">
                  <p:embed/>
                </p:oleObj>
              </mc:Choice>
              <mc:Fallback>
                <p:oleObj name="Chart" r:id="rId3" imgW="17022567" imgH="10349206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184400"/>
                        <a:ext cx="12115800" cy="736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Rectangle 4"/>
          <p:cNvSpPr>
            <a:spLocks/>
          </p:cNvSpPr>
          <p:nvPr/>
        </p:nvSpPr>
        <p:spPr bwMode="auto">
          <a:xfrm>
            <a:off x="1838325" y="3663950"/>
            <a:ext cx="33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H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2419350" y="5118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He</a:t>
            </a:r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2568575" y="30607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Li</a:t>
            </a:r>
          </a:p>
        </p:txBody>
      </p:sp>
      <p:sp>
        <p:nvSpPr>
          <p:cNvPr id="17415" name="Rectangle 7"/>
          <p:cNvSpPr>
            <a:spLocks/>
          </p:cNvSpPr>
          <p:nvPr/>
        </p:nvSpPr>
        <p:spPr bwMode="auto">
          <a:xfrm>
            <a:off x="3086100" y="3517900"/>
            <a:ext cx="485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Be</a:t>
            </a:r>
          </a:p>
        </p:txBody>
      </p:sp>
      <p:sp>
        <p:nvSpPr>
          <p:cNvPr id="17416" name="Rectangle 8"/>
          <p:cNvSpPr>
            <a:spLocks/>
          </p:cNvSpPr>
          <p:nvPr/>
        </p:nvSpPr>
        <p:spPr bwMode="auto">
          <a:xfrm>
            <a:off x="3802063" y="41275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7417" name="Rectangle 9"/>
          <p:cNvSpPr>
            <a:spLocks/>
          </p:cNvSpPr>
          <p:nvPr/>
        </p:nvSpPr>
        <p:spPr bwMode="auto">
          <a:xfrm>
            <a:off x="4432300" y="4737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7418" name="Rectangle 10"/>
          <p:cNvSpPr>
            <a:spLocks/>
          </p:cNvSpPr>
          <p:nvPr/>
        </p:nvSpPr>
        <p:spPr bwMode="auto">
          <a:xfrm>
            <a:off x="4902200" y="54102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17419" name="Rectangle 11"/>
          <p:cNvSpPr>
            <a:spLocks/>
          </p:cNvSpPr>
          <p:nvPr/>
        </p:nvSpPr>
        <p:spPr bwMode="auto">
          <a:xfrm>
            <a:off x="5556250" y="62103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17420" name="Rectangle 12"/>
          <p:cNvSpPr>
            <a:spLocks/>
          </p:cNvSpPr>
          <p:nvPr/>
        </p:nvSpPr>
        <p:spPr bwMode="auto">
          <a:xfrm>
            <a:off x="6283325" y="71755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17421" name="Rectangle 13"/>
          <p:cNvSpPr>
            <a:spLocks/>
          </p:cNvSpPr>
          <p:nvPr/>
        </p:nvSpPr>
        <p:spPr bwMode="auto">
          <a:xfrm>
            <a:off x="6686550" y="80772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17422" name="Rectangle 14"/>
          <p:cNvSpPr>
            <a:spLocks/>
          </p:cNvSpPr>
          <p:nvPr/>
        </p:nvSpPr>
        <p:spPr bwMode="auto">
          <a:xfrm>
            <a:off x="4132263" y="28448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B</a:t>
            </a:r>
          </a:p>
        </p:txBody>
      </p:sp>
      <p:sp>
        <p:nvSpPr>
          <p:cNvPr id="17423" name="Rectangle 15"/>
          <p:cNvSpPr>
            <a:spLocks/>
          </p:cNvSpPr>
          <p:nvPr/>
        </p:nvSpPr>
        <p:spPr bwMode="auto">
          <a:xfrm>
            <a:off x="4902200" y="3213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</a:t>
            </a:r>
          </a:p>
        </p:txBody>
      </p:sp>
      <p:sp>
        <p:nvSpPr>
          <p:cNvPr id="17424" name="Rectangle 16"/>
          <p:cNvSpPr>
            <a:spLocks/>
          </p:cNvSpPr>
          <p:nvPr/>
        </p:nvSpPr>
        <p:spPr bwMode="auto">
          <a:xfrm>
            <a:off x="5562600" y="3594100"/>
            <a:ext cx="33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</a:t>
            </a:r>
          </a:p>
        </p:txBody>
      </p:sp>
      <p:sp>
        <p:nvSpPr>
          <p:cNvPr id="17425" name="Rectangle 17"/>
          <p:cNvSpPr>
            <a:spLocks/>
          </p:cNvSpPr>
          <p:nvPr/>
        </p:nvSpPr>
        <p:spPr bwMode="auto">
          <a:xfrm>
            <a:off x="6229350" y="3937000"/>
            <a:ext cx="34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O</a:t>
            </a:r>
          </a:p>
        </p:txBody>
      </p:sp>
      <p:sp>
        <p:nvSpPr>
          <p:cNvPr id="17426" name="Rectangle 18"/>
          <p:cNvSpPr>
            <a:spLocks/>
          </p:cNvSpPr>
          <p:nvPr/>
        </p:nvSpPr>
        <p:spPr bwMode="auto">
          <a:xfrm>
            <a:off x="6892925" y="4279900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F</a:t>
            </a:r>
          </a:p>
        </p:txBody>
      </p:sp>
      <p:sp>
        <p:nvSpPr>
          <p:cNvPr id="17427" name="Rectangle 19"/>
          <p:cNvSpPr>
            <a:spLocks/>
          </p:cNvSpPr>
          <p:nvPr/>
        </p:nvSpPr>
        <p:spPr bwMode="auto">
          <a:xfrm>
            <a:off x="7550150" y="4737100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Ne</a:t>
            </a:r>
          </a:p>
        </p:txBody>
      </p:sp>
      <p:sp>
        <p:nvSpPr>
          <p:cNvPr id="17428" name="Rectangle 20"/>
          <p:cNvSpPr>
            <a:spLocks/>
          </p:cNvSpPr>
          <p:nvPr/>
        </p:nvSpPr>
        <p:spPr bwMode="auto">
          <a:xfrm>
            <a:off x="7526018" y="3028434"/>
            <a:ext cx="39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Na</a:t>
            </a:r>
          </a:p>
        </p:txBody>
      </p:sp>
      <p:sp>
        <p:nvSpPr>
          <p:cNvPr id="17429" name="Rectangle 21"/>
          <p:cNvSpPr>
            <a:spLocks/>
          </p:cNvSpPr>
          <p:nvPr/>
        </p:nvSpPr>
        <p:spPr bwMode="auto">
          <a:xfrm>
            <a:off x="8054975" y="32893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Mg</a:t>
            </a:r>
          </a:p>
        </p:txBody>
      </p:sp>
      <p:sp>
        <p:nvSpPr>
          <p:cNvPr id="17430" name="Rectangle 22"/>
          <p:cNvSpPr>
            <a:spLocks/>
          </p:cNvSpPr>
          <p:nvPr/>
        </p:nvSpPr>
        <p:spPr bwMode="auto">
          <a:xfrm>
            <a:off x="8739188" y="36957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17431" name="Rectangle 23"/>
          <p:cNvSpPr>
            <a:spLocks/>
          </p:cNvSpPr>
          <p:nvPr/>
        </p:nvSpPr>
        <p:spPr bwMode="auto">
          <a:xfrm>
            <a:off x="9348788" y="42799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17432" name="Rectangle 24"/>
          <p:cNvSpPr>
            <a:spLocks/>
          </p:cNvSpPr>
          <p:nvPr/>
        </p:nvSpPr>
        <p:spPr bwMode="auto">
          <a:xfrm>
            <a:off x="10069513" y="4660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7433" name="Rectangle 25"/>
          <p:cNvSpPr>
            <a:spLocks/>
          </p:cNvSpPr>
          <p:nvPr/>
        </p:nvSpPr>
        <p:spPr bwMode="auto">
          <a:xfrm>
            <a:off x="10666413" y="51435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7434" name="Rectangle 26"/>
          <p:cNvSpPr>
            <a:spLocks/>
          </p:cNvSpPr>
          <p:nvPr/>
        </p:nvSpPr>
        <p:spPr bwMode="auto">
          <a:xfrm>
            <a:off x="11229975" y="54483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17435" name="Rectangle 27"/>
          <p:cNvSpPr>
            <a:spLocks/>
          </p:cNvSpPr>
          <p:nvPr/>
        </p:nvSpPr>
        <p:spPr bwMode="auto">
          <a:xfrm>
            <a:off x="11834813" y="57531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17436" name="Rectangle 28"/>
          <p:cNvSpPr>
            <a:spLocks/>
          </p:cNvSpPr>
          <p:nvPr/>
        </p:nvSpPr>
        <p:spPr bwMode="auto">
          <a:xfrm>
            <a:off x="9094788" y="26162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Al</a:t>
            </a:r>
          </a:p>
        </p:txBody>
      </p:sp>
      <p:sp>
        <p:nvSpPr>
          <p:cNvPr id="17437" name="Rectangle 29"/>
          <p:cNvSpPr>
            <a:spLocks/>
          </p:cNvSpPr>
          <p:nvPr/>
        </p:nvSpPr>
        <p:spPr bwMode="auto">
          <a:xfrm>
            <a:off x="9755188" y="2832100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Si</a:t>
            </a:r>
          </a:p>
        </p:txBody>
      </p:sp>
      <p:sp>
        <p:nvSpPr>
          <p:cNvPr id="17438" name="Rectangle 30"/>
          <p:cNvSpPr>
            <a:spLocks/>
          </p:cNvSpPr>
          <p:nvPr/>
        </p:nvSpPr>
        <p:spPr bwMode="auto">
          <a:xfrm>
            <a:off x="10450513" y="30480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7439" name="Rectangle 31"/>
          <p:cNvSpPr>
            <a:spLocks/>
          </p:cNvSpPr>
          <p:nvPr/>
        </p:nvSpPr>
        <p:spPr bwMode="auto">
          <a:xfrm>
            <a:off x="11110913" y="3263900"/>
            <a:ext cx="311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7440" name="Rectangle 32"/>
          <p:cNvSpPr>
            <a:spLocks/>
          </p:cNvSpPr>
          <p:nvPr/>
        </p:nvSpPr>
        <p:spPr bwMode="auto">
          <a:xfrm>
            <a:off x="11725275" y="3479800"/>
            <a:ext cx="40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Cl</a:t>
            </a:r>
          </a:p>
        </p:txBody>
      </p:sp>
      <p:sp>
        <p:nvSpPr>
          <p:cNvPr id="17441" name="Rectangle 33"/>
          <p:cNvSpPr>
            <a:spLocks/>
          </p:cNvSpPr>
          <p:nvPr/>
        </p:nvSpPr>
        <p:spPr bwMode="auto">
          <a:xfrm>
            <a:off x="12380913" y="3695700"/>
            <a:ext cx="41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smtClean="0">
                <a:solidFill>
                  <a:srgbClr val="000000"/>
                </a:solidFill>
                <a:ea typeface="Helvetica Neue" charset="0"/>
                <a:cs typeface="Helvetica Neue" charset="0"/>
              </a:rPr>
              <a:t>Ar</a:t>
            </a:r>
          </a:p>
        </p:txBody>
      </p:sp>
      <p:sp>
        <p:nvSpPr>
          <p:cNvPr id="17442" name="Rectangle 34"/>
          <p:cNvSpPr>
            <a:spLocks/>
          </p:cNvSpPr>
          <p:nvPr/>
        </p:nvSpPr>
        <p:spPr bwMode="auto">
          <a:xfrm>
            <a:off x="2058988" y="4445000"/>
            <a:ext cx="44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364D64"/>
                </a:solidFill>
                <a:ea typeface="Helvetica Neue" charset="0"/>
                <a:cs typeface="Helvetica Neue" charset="0"/>
              </a:rPr>
              <a:t>1</a:t>
            </a:r>
            <a:r>
              <a:rPr lang="en-US" sz="2400" b="1" i="1" smtClean="0">
                <a:solidFill>
                  <a:srgbClr val="364D64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7443" name="Rectangle 35"/>
          <p:cNvSpPr>
            <a:spLocks/>
          </p:cNvSpPr>
          <p:nvPr/>
        </p:nvSpPr>
        <p:spPr bwMode="auto">
          <a:xfrm>
            <a:off x="5187950" y="48260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8A454A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b="1" i="1" smtClean="0">
                <a:solidFill>
                  <a:srgbClr val="8A454A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7444" name="Rectangle 36"/>
          <p:cNvSpPr>
            <a:spLocks/>
          </p:cNvSpPr>
          <p:nvPr/>
        </p:nvSpPr>
        <p:spPr bwMode="auto">
          <a:xfrm>
            <a:off x="5389563" y="41529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BD9235"/>
                </a:solidFill>
                <a:ea typeface="Helvetica Neue" charset="0"/>
                <a:cs typeface="Helvetica Neue" charset="0"/>
              </a:rPr>
              <a:t>2</a:t>
            </a:r>
            <a:r>
              <a:rPr lang="en-US" sz="2400" b="1" i="1" smtClean="0">
                <a:solidFill>
                  <a:srgbClr val="BD9235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sp>
        <p:nvSpPr>
          <p:cNvPr id="17445" name="Rectangle 37"/>
          <p:cNvSpPr>
            <a:spLocks/>
          </p:cNvSpPr>
          <p:nvPr/>
        </p:nvSpPr>
        <p:spPr bwMode="auto">
          <a:xfrm>
            <a:off x="10115550" y="40767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3A5A2D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b="1" i="1" smtClean="0">
                <a:solidFill>
                  <a:srgbClr val="3A5A2D"/>
                </a:solidFill>
                <a:ea typeface="Helvetica Neue" charset="0"/>
                <a:cs typeface="Helvetica Neue" charset="0"/>
              </a:rPr>
              <a:t>s</a:t>
            </a:r>
          </a:p>
        </p:txBody>
      </p:sp>
      <p:sp>
        <p:nvSpPr>
          <p:cNvPr id="17446" name="Rectangle 38"/>
          <p:cNvSpPr>
            <a:spLocks/>
          </p:cNvSpPr>
          <p:nvPr/>
        </p:nvSpPr>
        <p:spPr bwMode="auto">
          <a:xfrm>
            <a:off x="10431463" y="36703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454242"/>
                </a:solidFill>
                <a:ea typeface="Helvetica Neue" charset="0"/>
                <a:cs typeface="Helvetica Neue" charset="0"/>
              </a:rPr>
              <a:t>3</a:t>
            </a:r>
            <a:r>
              <a:rPr lang="en-US" sz="2400" b="1" i="1" smtClean="0">
                <a:solidFill>
                  <a:srgbClr val="454242"/>
                </a:solidFill>
                <a:ea typeface="Helvetica Neue" charset="0"/>
                <a:cs typeface="Helvetica Neue" charset="0"/>
              </a:rPr>
              <a:t>p</a:t>
            </a:r>
          </a:p>
        </p:txBody>
      </p:sp>
      <p:grpSp>
        <p:nvGrpSpPr>
          <p:cNvPr id="17455" name="Group 47"/>
          <p:cNvGrpSpPr>
            <a:grpSpLocks/>
          </p:cNvGrpSpPr>
          <p:nvPr/>
        </p:nvGrpSpPr>
        <p:grpSpPr bwMode="auto">
          <a:xfrm>
            <a:off x="2617788" y="2921000"/>
            <a:ext cx="5670550" cy="4800600"/>
            <a:chOff x="0" y="0"/>
            <a:chExt cx="3572" cy="3024"/>
          </a:xfrm>
        </p:grpSpPr>
        <p:sp>
          <p:nvSpPr>
            <p:cNvPr id="17447" name="AutoShape 39"/>
            <p:cNvSpPr>
              <a:spLocks/>
            </p:cNvSpPr>
            <p:nvPr/>
          </p:nvSpPr>
          <p:spPr bwMode="auto">
            <a:xfrm>
              <a:off x="2462" y="840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17448" name="AutoShape 40"/>
            <p:cNvSpPr>
              <a:spLocks/>
            </p:cNvSpPr>
            <p:nvPr/>
          </p:nvSpPr>
          <p:spPr bwMode="auto">
            <a:xfrm>
              <a:off x="2254" y="2616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17449" name="AutoShape 41"/>
            <p:cNvSpPr>
              <a:spLocks/>
            </p:cNvSpPr>
            <p:nvPr/>
          </p:nvSpPr>
          <p:spPr bwMode="auto">
            <a:xfrm>
              <a:off x="862" y="8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17450" name="Rectangle 42"/>
            <p:cNvSpPr>
              <a:spLocks/>
            </p:cNvSpPr>
            <p:nvPr/>
          </p:nvSpPr>
          <p:spPr bwMode="auto">
            <a:xfrm>
              <a:off x="2934" y="896"/>
              <a:ext cx="6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–18.6 eV</a:t>
              </a:r>
            </a:p>
          </p:txBody>
        </p:sp>
        <p:sp>
          <p:nvSpPr>
            <p:cNvPr id="17451" name="Rectangle 43"/>
            <p:cNvSpPr>
              <a:spLocks/>
            </p:cNvSpPr>
            <p:nvPr/>
          </p:nvSpPr>
          <p:spPr bwMode="auto">
            <a:xfrm>
              <a:off x="1598" y="2728"/>
              <a:ext cx="6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–40.2 eV</a:t>
              </a:r>
            </a:p>
          </p:txBody>
        </p:sp>
        <p:sp>
          <p:nvSpPr>
            <p:cNvPr id="17452" name="Rectangle 44"/>
            <p:cNvSpPr>
              <a:spLocks/>
            </p:cNvSpPr>
            <p:nvPr/>
          </p:nvSpPr>
          <p:spPr bwMode="auto">
            <a:xfrm>
              <a:off x="0" y="732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–14.0 eV</a:t>
              </a:r>
            </a:p>
          </p:txBody>
        </p:sp>
        <p:sp>
          <p:nvSpPr>
            <p:cNvPr id="17453" name="AutoShape 45"/>
            <p:cNvSpPr>
              <a:spLocks/>
            </p:cNvSpPr>
            <p:nvPr/>
          </p:nvSpPr>
          <p:spPr bwMode="auto">
            <a:xfrm>
              <a:off x="670" y="616"/>
              <a:ext cx="464" cy="408"/>
            </a:xfrm>
            <a:prstGeom prst="roundRect">
              <a:avLst>
                <a:gd name="adj" fmla="val 29407"/>
              </a:avLst>
            </a:prstGeom>
            <a:noFill/>
            <a:ln w="635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17454" name="Rectangle 46"/>
            <p:cNvSpPr>
              <a:spLocks/>
            </p:cNvSpPr>
            <p:nvPr/>
          </p:nvSpPr>
          <p:spPr bwMode="auto">
            <a:xfrm>
              <a:off x="1422" y="0"/>
              <a:ext cx="55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–8.3 eV</a:t>
              </a:r>
            </a:p>
          </p:txBody>
        </p:sp>
      </p:grpSp>
      <p:sp>
        <p:nvSpPr>
          <p:cNvPr id="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n-US" dirty="0" smtClean="0"/>
              <a:t>Boron trifluoride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36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/>
          </p:cNvSpPr>
          <p:nvPr/>
        </p:nvSpPr>
        <p:spPr bwMode="auto">
          <a:xfrm>
            <a:off x="6299200" y="1714500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π*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Boron Trifluoride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8851900"/>
            <a:ext cx="889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6743700" y="8280400"/>
            <a:ext cx="2665413" cy="635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6261100" y="1687513"/>
            <a:ext cx="471488" cy="4505325"/>
            <a:chOff x="0" y="0"/>
            <a:chExt cx="297" cy="2837"/>
          </a:xfrm>
        </p:grpSpPr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0" y="283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575050" y="1404938"/>
            <a:ext cx="2676525" cy="6281737"/>
            <a:chOff x="0" y="0"/>
            <a:chExt cx="1685" cy="3957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0" y="1864"/>
              <a:ext cx="1684" cy="209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685" cy="18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6751638" y="1401763"/>
            <a:ext cx="2073275" cy="6284912"/>
            <a:chOff x="0" y="0"/>
            <a:chExt cx="1306" cy="3958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rot="10800000" flipH="1">
              <a:off x="0" y="2632"/>
              <a:ext cx="1306" cy="1326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>
              <a:off x="1" y="0"/>
              <a:ext cx="1298" cy="2639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7034213" y="1135063"/>
            <a:ext cx="1800225" cy="5864225"/>
            <a:chOff x="0" y="0"/>
            <a:chExt cx="1134" cy="3694"/>
          </a:xfrm>
        </p:grpSpPr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 rot="10800000" flipH="1">
              <a:off x="5" y="2804"/>
              <a:ext cx="1129" cy="89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495" name="Line 15"/>
            <p:cNvSpPr>
              <a:spLocks noChangeShapeType="1"/>
            </p:cNvSpPr>
            <p:nvPr/>
          </p:nvSpPr>
          <p:spPr bwMode="auto">
            <a:xfrm>
              <a:off x="0" y="0"/>
              <a:ext cx="1126" cy="279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6740525" y="1706563"/>
            <a:ext cx="2093913" cy="4478337"/>
            <a:chOff x="0" y="0"/>
            <a:chExt cx="1318" cy="2820"/>
          </a:xfrm>
        </p:grpSpPr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rot="10800000" flipH="1">
              <a:off x="3" y="2347"/>
              <a:ext cx="1306" cy="47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>
              <a:off x="0" y="0"/>
              <a:ext cx="1318" cy="234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502" name="Group 22"/>
          <p:cNvGrpSpPr>
            <a:grpSpLocks/>
          </p:cNvGrpSpPr>
          <p:nvPr/>
        </p:nvGrpSpPr>
        <p:grpSpPr bwMode="auto">
          <a:xfrm>
            <a:off x="4162425" y="1712913"/>
            <a:ext cx="2106613" cy="4478337"/>
            <a:chOff x="0" y="0"/>
            <a:chExt cx="1326" cy="2820"/>
          </a:xfrm>
        </p:grpSpPr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0" y="387"/>
              <a:ext cx="1314" cy="243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326" cy="38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505" name="Group 25"/>
          <p:cNvGrpSpPr>
            <a:grpSpLocks/>
          </p:cNvGrpSpPr>
          <p:nvPr/>
        </p:nvGrpSpPr>
        <p:grpSpPr bwMode="auto">
          <a:xfrm>
            <a:off x="4164013" y="1139825"/>
            <a:ext cx="1804987" cy="5827713"/>
            <a:chOff x="0" y="0"/>
            <a:chExt cx="1137" cy="3670"/>
          </a:xfrm>
        </p:grpSpPr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0" y="748"/>
              <a:ext cx="1137" cy="292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 rot="10800000" flipH="1">
              <a:off x="20" y="0"/>
              <a:ext cx="1112" cy="722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5676900" y="5232400"/>
            <a:ext cx="1639888" cy="7938"/>
            <a:chOff x="0" y="0"/>
            <a:chExt cx="1033" cy="5"/>
          </a:xfrm>
        </p:grpSpPr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 rot="10800000" flipH="1">
              <a:off x="368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 rot="10800000" flipH="1">
              <a:off x="736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5969000" y="5554662"/>
            <a:ext cx="1055688" cy="7938"/>
            <a:chOff x="0" y="0"/>
            <a:chExt cx="665" cy="5"/>
          </a:xfrm>
        </p:grpSpPr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rot="10800000" flipH="1">
              <a:off x="368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20513" name="Line 33"/>
          <p:cNvSpPr>
            <a:spLocks noChangeShapeType="1"/>
          </p:cNvSpPr>
          <p:nvPr/>
        </p:nvSpPr>
        <p:spPr bwMode="auto">
          <a:xfrm rot="10800000" flipH="1">
            <a:off x="7051676" y="5403850"/>
            <a:ext cx="1722437" cy="16774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rot="10800000" flipH="1">
            <a:off x="7315200" y="5219700"/>
            <a:ext cx="1522413" cy="127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 smtClean="0"/>
          </a:p>
        </p:txBody>
      </p: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6261100" y="8115300"/>
            <a:ext cx="471488" cy="363538"/>
            <a:chOff x="0" y="0"/>
            <a:chExt cx="297" cy="229"/>
          </a:xfrm>
        </p:grpSpPr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 rot="10800000" flipH="1">
              <a:off x="0" y="22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rot="10800000" flipH="1">
              <a:off x="0" y="11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20519" name="Rectangle 39"/>
          <p:cNvSpPr>
            <a:spLocks/>
          </p:cNvSpPr>
          <p:nvPr/>
        </p:nvSpPr>
        <p:spPr bwMode="auto">
          <a:xfrm>
            <a:off x="6837363" y="6013450"/>
            <a:ext cx="31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π</a:t>
            </a:r>
          </a:p>
        </p:txBody>
      </p:sp>
      <p:sp>
        <p:nvSpPr>
          <p:cNvPr id="20520" name="Rectangle 40"/>
          <p:cNvSpPr>
            <a:spLocks/>
          </p:cNvSpPr>
          <p:nvPr/>
        </p:nvSpPr>
        <p:spPr bwMode="auto">
          <a:xfrm>
            <a:off x="5702300" y="8350250"/>
            <a:ext cx="481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nb</a:t>
            </a:r>
          </a:p>
        </p:txBody>
      </p:sp>
      <p:sp>
        <p:nvSpPr>
          <p:cNvPr id="20521" name="Rectangle 41"/>
          <p:cNvSpPr>
            <a:spLocks/>
          </p:cNvSpPr>
          <p:nvPr/>
        </p:nvSpPr>
        <p:spPr bwMode="auto">
          <a:xfrm>
            <a:off x="5192713" y="51054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nb</a:t>
            </a:r>
            <a:endParaRPr lang="en-US" sz="2400" b="1" dirty="0" smtClean="0">
              <a:solidFill>
                <a:srgbClr val="0000FF"/>
              </a:solidFill>
              <a:ea typeface="Helvetica Neue" charset="0"/>
              <a:cs typeface="Helvetica Neue" charset="0"/>
            </a:endParaRPr>
          </a:p>
        </p:txBody>
      </p:sp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6261100" y="1382713"/>
            <a:ext cx="471488" cy="6346825"/>
            <a:chOff x="0" y="0"/>
            <a:chExt cx="297" cy="3997"/>
          </a:xfrm>
        </p:grpSpPr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0" y="399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20525" name="Rectangle 45"/>
          <p:cNvSpPr>
            <a:spLocks/>
          </p:cNvSpPr>
          <p:nvPr/>
        </p:nvSpPr>
        <p:spPr bwMode="auto">
          <a:xfrm>
            <a:off x="6772275" y="7505700"/>
            <a:ext cx="29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σ</a:t>
            </a:r>
          </a:p>
        </p:txBody>
      </p:sp>
      <p:grpSp>
        <p:nvGrpSpPr>
          <p:cNvPr id="20530" name="Group 50"/>
          <p:cNvGrpSpPr>
            <a:grpSpLocks/>
          </p:cNvGrpSpPr>
          <p:nvPr/>
        </p:nvGrpSpPr>
        <p:grpSpPr bwMode="auto">
          <a:xfrm>
            <a:off x="5969000" y="1116013"/>
            <a:ext cx="1055688" cy="5889625"/>
            <a:chOff x="0" y="0"/>
            <a:chExt cx="665" cy="3709"/>
          </a:xfrm>
        </p:grpSpPr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>
              <a:off x="368" y="370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>
              <a:off x="0" y="370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 rot="10800000" flipH="1">
              <a:off x="368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 rot="10800000" flipH="1">
              <a:off x="0" y="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sp>
        <p:nvSpPr>
          <p:cNvPr id="20531" name="Rectangle 51"/>
          <p:cNvSpPr>
            <a:spLocks/>
          </p:cNvSpPr>
          <p:nvPr/>
        </p:nvSpPr>
        <p:spPr bwMode="auto">
          <a:xfrm>
            <a:off x="5627688" y="6762750"/>
            <a:ext cx="29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σ</a:t>
            </a:r>
          </a:p>
        </p:txBody>
      </p:sp>
      <p:sp>
        <p:nvSpPr>
          <p:cNvPr id="20532" name="Rectangle 52"/>
          <p:cNvSpPr>
            <a:spLocks/>
          </p:cNvSpPr>
          <p:nvPr/>
        </p:nvSpPr>
        <p:spPr bwMode="auto">
          <a:xfrm>
            <a:off x="6759575" y="111125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σ*</a:t>
            </a:r>
          </a:p>
        </p:txBody>
      </p:sp>
      <p:sp>
        <p:nvSpPr>
          <p:cNvPr id="20533" name="Rectangle 53"/>
          <p:cNvSpPr>
            <a:spLocks/>
          </p:cNvSpPr>
          <p:nvPr/>
        </p:nvSpPr>
        <p:spPr bwMode="auto">
          <a:xfrm>
            <a:off x="7100888" y="8572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Helvetica Neue" charset="0"/>
              </a:defRPr>
            </a:lvl1pPr>
            <a:lvl2pPr algn="l">
              <a:defRPr sz="1200">
                <a:solidFill>
                  <a:schemeClr val="tx1"/>
                </a:solidFill>
                <a:latin typeface="Helvetica Neue" charset="0"/>
              </a:defRPr>
            </a:lvl2pPr>
            <a:lvl3pPr algn="l">
              <a:defRPr sz="1200">
                <a:solidFill>
                  <a:schemeClr val="tx1"/>
                </a:solidFill>
                <a:latin typeface="Helvetica Neue" charset="0"/>
              </a:defRPr>
            </a:lvl3pPr>
            <a:lvl4pPr algn="l">
              <a:defRPr sz="1200">
                <a:solidFill>
                  <a:schemeClr val="tx1"/>
                </a:solidFill>
                <a:latin typeface="Helvetica Neue" charset="0"/>
              </a:defRPr>
            </a:lvl4pPr>
            <a:lvl5pPr algn="l">
              <a:defRPr sz="1200">
                <a:solidFill>
                  <a:schemeClr val="tx1"/>
                </a:solidFill>
                <a:latin typeface="Helvetica Neue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 Neue" charset="0"/>
              </a:defRPr>
            </a:lvl9pPr>
          </a:lstStyle>
          <a:p>
            <a:pPr algn="ctr" eaLnBrk="1" hangingPunct="1"/>
            <a:r>
              <a:rPr lang="en-US" sz="2400" b="1" smtClean="0">
                <a:solidFill>
                  <a:srgbClr val="0000FF"/>
                </a:solidFill>
                <a:ea typeface="Helvetica Neue" charset="0"/>
                <a:cs typeface="Helvetica Neue" charset="0"/>
              </a:rPr>
              <a:t>σ*</a:t>
            </a:r>
          </a:p>
        </p:txBody>
      </p:sp>
      <p:grpSp>
        <p:nvGrpSpPr>
          <p:cNvPr id="20538" name="Group 58"/>
          <p:cNvGrpSpPr>
            <a:grpSpLocks/>
          </p:cNvGrpSpPr>
          <p:nvPr/>
        </p:nvGrpSpPr>
        <p:grpSpPr bwMode="auto">
          <a:xfrm>
            <a:off x="673100" y="6908800"/>
            <a:ext cx="5586413" cy="1625600"/>
            <a:chOff x="0" y="0"/>
            <a:chExt cx="3519" cy="1024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"/>
              <a:ext cx="960" cy="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5" name="Rectangle 55"/>
            <p:cNvSpPr>
              <a:spLocks/>
            </p:cNvSpPr>
            <p:nvPr/>
          </p:nvSpPr>
          <p:spPr bwMode="auto">
            <a:xfrm>
              <a:off x="438" y="82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250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1</a:t>
              </a:r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′</a:t>
              </a:r>
            </a:p>
          </p:txBody>
        </p:sp>
        <p:sp>
          <p:nvSpPr>
            <p:cNvPr id="20536" name="AutoShape 56"/>
            <p:cNvSpPr>
              <a:spLocks/>
            </p:cNvSpPr>
            <p:nvPr/>
          </p:nvSpPr>
          <p:spPr bwMode="auto">
            <a:xfrm>
              <a:off x="8" y="0"/>
              <a:ext cx="944" cy="1024"/>
            </a:xfrm>
            <a:prstGeom prst="roundRect">
              <a:avLst>
                <a:gd name="adj" fmla="val 12708"/>
              </a:avLst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37" name="Line 57"/>
            <p:cNvSpPr>
              <a:spLocks noChangeShapeType="1"/>
            </p:cNvSpPr>
            <p:nvPr/>
          </p:nvSpPr>
          <p:spPr bwMode="auto">
            <a:xfrm rot="10800000" flipH="1">
              <a:off x="952" y="520"/>
              <a:ext cx="2567" cy="23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544" name="Group 64"/>
          <p:cNvGrpSpPr>
            <a:grpSpLocks/>
          </p:cNvGrpSpPr>
          <p:nvPr/>
        </p:nvGrpSpPr>
        <p:grpSpPr bwMode="auto">
          <a:xfrm>
            <a:off x="7023100" y="6083300"/>
            <a:ext cx="4711700" cy="1828800"/>
            <a:chOff x="0" y="0"/>
            <a:chExt cx="2967" cy="1152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" y="56"/>
              <a:ext cx="880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0" name="Picture 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" y="232"/>
              <a:ext cx="960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1" name="AutoShape 61"/>
            <p:cNvSpPr>
              <a:spLocks/>
            </p:cNvSpPr>
            <p:nvPr/>
          </p:nvSpPr>
          <p:spPr bwMode="auto">
            <a:xfrm>
              <a:off x="1071" y="0"/>
              <a:ext cx="1888" cy="1152"/>
            </a:xfrm>
            <a:prstGeom prst="roundRect">
              <a:avLst>
                <a:gd name="adj" fmla="val 10417"/>
              </a:avLst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 rot="10800000" flipH="1">
              <a:off x="0" y="552"/>
              <a:ext cx="1071" cy="24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43" name="Rectangle 63"/>
            <p:cNvSpPr>
              <a:spLocks/>
            </p:cNvSpPr>
            <p:nvPr/>
          </p:nvSpPr>
          <p:spPr bwMode="auto">
            <a:xfrm>
              <a:off x="1952" y="945"/>
              <a:ext cx="1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′</a:t>
              </a:r>
            </a:p>
          </p:txBody>
        </p:sp>
      </p:grpSp>
      <p:grpSp>
        <p:nvGrpSpPr>
          <p:cNvPr id="20549" name="Group 69"/>
          <p:cNvGrpSpPr>
            <a:grpSpLocks/>
          </p:cNvGrpSpPr>
          <p:nvPr/>
        </p:nvGrpSpPr>
        <p:grpSpPr bwMode="auto">
          <a:xfrm>
            <a:off x="2400300" y="5549900"/>
            <a:ext cx="3871913" cy="1625600"/>
            <a:chOff x="0" y="0"/>
            <a:chExt cx="2439" cy="1024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24"/>
              <a:ext cx="84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46" name="AutoShape 66"/>
            <p:cNvSpPr>
              <a:spLocks/>
            </p:cNvSpPr>
            <p:nvPr/>
          </p:nvSpPr>
          <p:spPr bwMode="auto">
            <a:xfrm>
              <a:off x="0" y="0"/>
              <a:ext cx="944" cy="1024"/>
            </a:xfrm>
            <a:prstGeom prst="roundRect">
              <a:avLst>
                <a:gd name="adj" fmla="val 12708"/>
              </a:avLst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>
              <a:off x="952" y="400"/>
              <a:ext cx="1487" cy="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48" name="Rectangle 68"/>
            <p:cNvSpPr>
              <a:spLocks/>
            </p:cNvSpPr>
            <p:nvPr/>
          </p:nvSpPr>
          <p:spPr bwMode="auto">
            <a:xfrm>
              <a:off x="433" y="809"/>
              <a:ext cx="1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250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″</a:t>
              </a:r>
            </a:p>
          </p:txBody>
        </p:sp>
      </p:grpSp>
      <p:grpSp>
        <p:nvGrpSpPr>
          <p:cNvPr id="20554" name="Group 74"/>
          <p:cNvGrpSpPr>
            <a:grpSpLocks/>
          </p:cNvGrpSpPr>
          <p:nvPr/>
        </p:nvGrpSpPr>
        <p:grpSpPr bwMode="auto">
          <a:xfrm>
            <a:off x="6731000" y="1206500"/>
            <a:ext cx="3873500" cy="1625600"/>
            <a:chOff x="0" y="0"/>
            <a:chExt cx="2440" cy="1024"/>
          </a:xfrm>
        </p:grpSpPr>
        <p:pic>
          <p:nvPicPr>
            <p:cNvPr id="20550" name="Picture 7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8"/>
              <a:ext cx="84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1" name="AutoShape 71"/>
            <p:cNvSpPr>
              <a:spLocks/>
            </p:cNvSpPr>
            <p:nvPr/>
          </p:nvSpPr>
          <p:spPr bwMode="auto">
            <a:xfrm>
              <a:off x="1496" y="0"/>
              <a:ext cx="944" cy="1024"/>
            </a:xfrm>
            <a:prstGeom prst="roundRect">
              <a:avLst>
                <a:gd name="adj" fmla="val 12708"/>
              </a:avLst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552" name="Rectangle 72"/>
            <p:cNvSpPr>
              <a:spLocks/>
            </p:cNvSpPr>
            <p:nvPr/>
          </p:nvSpPr>
          <p:spPr bwMode="auto">
            <a:xfrm>
              <a:off x="1889" y="825"/>
              <a:ext cx="1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250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″</a:t>
              </a:r>
            </a:p>
          </p:txBody>
        </p:sp>
        <p:sp>
          <p:nvSpPr>
            <p:cNvPr id="20553" name="Line 73"/>
            <p:cNvSpPr>
              <a:spLocks noChangeShapeType="1"/>
            </p:cNvSpPr>
            <p:nvPr/>
          </p:nvSpPr>
          <p:spPr bwMode="auto">
            <a:xfrm>
              <a:off x="0" y="304"/>
              <a:ext cx="1487" cy="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591" name="Group 111"/>
          <p:cNvGrpSpPr>
            <a:grpSpLocks/>
          </p:cNvGrpSpPr>
          <p:nvPr/>
        </p:nvGrpSpPr>
        <p:grpSpPr bwMode="auto">
          <a:xfrm>
            <a:off x="5816600" y="4749800"/>
            <a:ext cx="1338263" cy="3689350"/>
            <a:chOff x="0" y="0"/>
            <a:chExt cx="843" cy="2324"/>
          </a:xfrm>
        </p:grpSpPr>
        <p:grpSp>
          <p:nvGrpSpPr>
            <p:cNvPr id="20557" name="Group 77"/>
            <p:cNvGrpSpPr>
              <a:grpSpLocks/>
            </p:cNvGrpSpPr>
            <p:nvPr/>
          </p:nvGrpSpPr>
          <p:grpSpPr bwMode="auto">
            <a:xfrm>
              <a:off x="280" y="2047"/>
              <a:ext cx="139" cy="277"/>
              <a:chOff x="0" y="0"/>
              <a:chExt cx="139" cy="276"/>
            </a:xfrm>
          </p:grpSpPr>
          <p:sp>
            <p:nvSpPr>
              <p:cNvPr id="20555" name="Freeform 7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56" name="Freeform 7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60" name="Group 80"/>
            <p:cNvGrpSpPr>
              <a:grpSpLocks/>
            </p:cNvGrpSpPr>
            <p:nvPr/>
          </p:nvGrpSpPr>
          <p:grpSpPr bwMode="auto">
            <a:xfrm>
              <a:off x="440" y="1927"/>
              <a:ext cx="139" cy="277"/>
              <a:chOff x="0" y="0"/>
              <a:chExt cx="139" cy="276"/>
            </a:xfrm>
          </p:grpSpPr>
          <p:sp>
            <p:nvSpPr>
              <p:cNvPr id="20558" name="Freeform 7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59" name="Freeform 7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63" name="Group 83"/>
            <p:cNvGrpSpPr>
              <a:grpSpLocks/>
            </p:cNvGrpSpPr>
            <p:nvPr/>
          </p:nvGrpSpPr>
          <p:grpSpPr bwMode="auto">
            <a:xfrm>
              <a:off x="304" y="1824"/>
              <a:ext cx="139" cy="276"/>
              <a:chOff x="0" y="0"/>
              <a:chExt cx="139" cy="276"/>
            </a:xfrm>
          </p:grpSpPr>
          <p:sp>
            <p:nvSpPr>
              <p:cNvPr id="20561" name="Freeform 8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62" name="Freeform 8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66" name="Group 86"/>
            <p:cNvGrpSpPr>
              <a:grpSpLocks/>
            </p:cNvGrpSpPr>
            <p:nvPr/>
          </p:nvGrpSpPr>
          <p:grpSpPr bwMode="auto">
            <a:xfrm>
              <a:off x="376" y="1576"/>
              <a:ext cx="139" cy="276"/>
              <a:chOff x="0" y="0"/>
              <a:chExt cx="139" cy="276"/>
            </a:xfrm>
          </p:grpSpPr>
          <p:sp>
            <p:nvSpPr>
              <p:cNvPr id="20564" name="Freeform 84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65" name="Freeform 85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69" name="Group 89"/>
            <p:cNvGrpSpPr>
              <a:grpSpLocks/>
            </p:cNvGrpSpPr>
            <p:nvPr/>
          </p:nvGrpSpPr>
          <p:grpSpPr bwMode="auto">
            <a:xfrm>
              <a:off x="184" y="1112"/>
              <a:ext cx="139" cy="276"/>
              <a:chOff x="0" y="0"/>
              <a:chExt cx="139" cy="276"/>
            </a:xfrm>
          </p:grpSpPr>
          <p:sp>
            <p:nvSpPr>
              <p:cNvPr id="20567" name="Freeform 87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72" name="Group 92"/>
            <p:cNvGrpSpPr>
              <a:grpSpLocks/>
            </p:cNvGrpSpPr>
            <p:nvPr/>
          </p:nvGrpSpPr>
          <p:grpSpPr bwMode="auto">
            <a:xfrm>
              <a:off x="552" y="1112"/>
              <a:ext cx="139" cy="276"/>
              <a:chOff x="0" y="0"/>
              <a:chExt cx="139" cy="276"/>
            </a:xfrm>
          </p:grpSpPr>
          <p:sp>
            <p:nvSpPr>
              <p:cNvPr id="20570" name="Freeform 90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71" name="Freeform 91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75" name="Group 95"/>
            <p:cNvGrpSpPr>
              <a:grpSpLocks/>
            </p:cNvGrpSpPr>
            <p:nvPr/>
          </p:nvGrpSpPr>
          <p:grpSpPr bwMode="auto">
            <a:xfrm>
              <a:off x="368" y="592"/>
              <a:ext cx="139" cy="276"/>
              <a:chOff x="0" y="0"/>
              <a:chExt cx="139" cy="276"/>
            </a:xfrm>
          </p:grpSpPr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74" name="Freeform 9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78" name="Group 98"/>
            <p:cNvGrpSpPr>
              <a:grpSpLocks/>
            </p:cNvGrpSpPr>
            <p:nvPr/>
          </p:nvGrpSpPr>
          <p:grpSpPr bwMode="auto">
            <a:xfrm>
              <a:off x="184" y="224"/>
              <a:ext cx="139" cy="276"/>
              <a:chOff x="0" y="112"/>
              <a:chExt cx="139" cy="276"/>
            </a:xfrm>
          </p:grpSpPr>
          <p:sp>
            <p:nvSpPr>
              <p:cNvPr id="20576" name="Freeform 96"/>
              <p:cNvSpPr>
                <a:spLocks/>
              </p:cNvSpPr>
              <p:nvPr/>
            </p:nvSpPr>
            <p:spPr bwMode="auto">
              <a:xfrm>
                <a:off x="0" y="149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77" name="Freeform 97"/>
              <p:cNvSpPr>
                <a:spLocks/>
              </p:cNvSpPr>
              <p:nvPr/>
            </p:nvSpPr>
            <p:spPr bwMode="auto">
              <a:xfrm rot="10800000">
                <a:off x="89" y="112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81" name="Group 101"/>
            <p:cNvGrpSpPr>
              <a:grpSpLocks/>
            </p:cNvGrpSpPr>
            <p:nvPr/>
          </p:nvGrpSpPr>
          <p:grpSpPr bwMode="auto">
            <a:xfrm>
              <a:off x="544" y="224"/>
              <a:ext cx="139" cy="276"/>
              <a:chOff x="0" y="112"/>
              <a:chExt cx="139" cy="276"/>
            </a:xfrm>
          </p:grpSpPr>
          <p:sp>
            <p:nvSpPr>
              <p:cNvPr id="20579" name="Freeform 99"/>
              <p:cNvSpPr>
                <a:spLocks/>
              </p:cNvSpPr>
              <p:nvPr/>
            </p:nvSpPr>
            <p:spPr bwMode="auto">
              <a:xfrm>
                <a:off x="0" y="149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80" name="Freeform 100"/>
              <p:cNvSpPr>
                <a:spLocks/>
              </p:cNvSpPr>
              <p:nvPr/>
            </p:nvSpPr>
            <p:spPr bwMode="auto">
              <a:xfrm rot="10800000">
                <a:off x="89" y="112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84" name="Group 104"/>
            <p:cNvGrpSpPr>
              <a:grpSpLocks/>
            </p:cNvGrpSpPr>
            <p:nvPr/>
          </p:nvGrpSpPr>
          <p:grpSpPr bwMode="auto">
            <a:xfrm>
              <a:off x="0" y="0"/>
              <a:ext cx="139" cy="276"/>
              <a:chOff x="0" y="0"/>
              <a:chExt cx="139" cy="276"/>
            </a:xfrm>
          </p:grpSpPr>
          <p:sp>
            <p:nvSpPr>
              <p:cNvPr id="20582" name="Freeform 10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83" name="Freeform 10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87" name="Group 107"/>
            <p:cNvGrpSpPr>
              <a:grpSpLocks/>
            </p:cNvGrpSpPr>
            <p:nvPr/>
          </p:nvGrpSpPr>
          <p:grpSpPr bwMode="auto">
            <a:xfrm>
              <a:off x="376" y="0"/>
              <a:ext cx="139" cy="276"/>
              <a:chOff x="0" y="0"/>
              <a:chExt cx="139" cy="276"/>
            </a:xfrm>
          </p:grpSpPr>
          <p:sp>
            <p:nvSpPr>
              <p:cNvPr id="20585" name="Freeform 10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86" name="Freeform 10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590" name="Group 110"/>
            <p:cNvGrpSpPr>
              <a:grpSpLocks/>
            </p:cNvGrpSpPr>
            <p:nvPr/>
          </p:nvGrpSpPr>
          <p:grpSpPr bwMode="auto">
            <a:xfrm>
              <a:off x="704" y="0"/>
              <a:ext cx="139" cy="276"/>
              <a:chOff x="0" y="0"/>
              <a:chExt cx="139" cy="276"/>
            </a:xfrm>
          </p:grpSpPr>
          <p:sp>
            <p:nvSpPr>
              <p:cNvPr id="20588" name="Freeform 10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89" name="Freeform 10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</p:grpSp>
      <p:grpSp>
        <p:nvGrpSpPr>
          <p:cNvPr id="20596" name="Group 116"/>
          <p:cNvGrpSpPr>
            <a:grpSpLocks/>
          </p:cNvGrpSpPr>
          <p:nvPr/>
        </p:nvGrpSpPr>
        <p:grpSpPr bwMode="auto">
          <a:xfrm>
            <a:off x="3225800" y="1866900"/>
            <a:ext cx="685800" cy="2457450"/>
            <a:chOff x="0" y="0"/>
            <a:chExt cx="432" cy="1548"/>
          </a:xfrm>
        </p:grpSpPr>
        <p:grpSp>
          <p:nvGrpSpPr>
            <p:cNvPr id="20594" name="Group 114"/>
            <p:cNvGrpSpPr>
              <a:grpSpLocks/>
            </p:cNvGrpSpPr>
            <p:nvPr/>
          </p:nvGrpSpPr>
          <p:grpSpPr bwMode="auto">
            <a:xfrm>
              <a:off x="0" y="1272"/>
              <a:ext cx="139" cy="276"/>
              <a:chOff x="0" y="0"/>
              <a:chExt cx="139" cy="276"/>
            </a:xfrm>
          </p:grpSpPr>
          <p:sp>
            <p:nvSpPr>
              <p:cNvPr id="20592" name="Freeform 11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93" name="Freeform 11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sp>
          <p:nvSpPr>
            <p:cNvPr id="20595" name="Freeform 115"/>
            <p:cNvSpPr>
              <a:spLocks/>
            </p:cNvSpPr>
            <p:nvPr/>
          </p:nvSpPr>
          <p:spPr bwMode="auto">
            <a:xfrm>
              <a:off x="382" y="0"/>
              <a:ext cx="50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627" name="Group 147"/>
          <p:cNvGrpSpPr>
            <a:grpSpLocks/>
          </p:cNvGrpSpPr>
          <p:nvPr/>
        </p:nvGrpSpPr>
        <p:grpSpPr bwMode="auto">
          <a:xfrm>
            <a:off x="8801100" y="4787900"/>
            <a:ext cx="1668463" cy="3638550"/>
            <a:chOff x="0" y="0"/>
            <a:chExt cx="1051" cy="2292"/>
          </a:xfrm>
        </p:grpSpPr>
        <p:grpSp>
          <p:nvGrpSpPr>
            <p:cNvPr id="20599" name="Group 119"/>
            <p:cNvGrpSpPr>
              <a:grpSpLocks/>
            </p:cNvGrpSpPr>
            <p:nvPr/>
          </p:nvGrpSpPr>
          <p:grpSpPr bwMode="auto">
            <a:xfrm>
              <a:off x="384" y="2015"/>
              <a:ext cx="139" cy="277"/>
              <a:chOff x="0" y="0"/>
              <a:chExt cx="139" cy="276"/>
            </a:xfrm>
          </p:grpSpPr>
          <p:sp>
            <p:nvSpPr>
              <p:cNvPr id="20597" name="Freeform 117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598" name="Freeform 118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02" name="Group 122"/>
            <p:cNvGrpSpPr>
              <a:grpSpLocks/>
            </p:cNvGrpSpPr>
            <p:nvPr/>
          </p:nvGrpSpPr>
          <p:grpSpPr bwMode="auto">
            <a:xfrm>
              <a:off x="536" y="1904"/>
              <a:ext cx="139" cy="276"/>
              <a:chOff x="0" y="0"/>
              <a:chExt cx="139" cy="276"/>
            </a:xfrm>
          </p:grpSpPr>
          <p:sp>
            <p:nvSpPr>
              <p:cNvPr id="20600" name="Freeform 120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01" name="Freeform 121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05" name="Group 125"/>
            <p:cNvGrpSpPr>
              <a:grpSpLocks/>
            </p:cNvGrpSpPr>
            <p:nvPr/>
          </p:nvGrpSpPr>
          <p:grpSpPr bwMode="auto">
            <a:xfrm>
              <a:off x="416" y="1792"/>
              <a:ext cx="139" cy="276"/>
              <a:chOff x="0" y="0"/>
              <a:chExt cx="139" cy="276"/>
            </a:xfrm>
          </p:grpSpPr>
          <p:sp>
            <p:nvSpPr>
              <p:cNvPr id="20603" name="Freeform 123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04" name="Freeform 124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08" name="Group 128"/>
            <p:cNvGrpSpPr>
              <a:grpSpLocks/>
            </p:cNvGrpSpPr>
            <p:nvPr/>
          </p:nvGrpSpPr>
          <p:grpSpPr bwMode="auto">
            <a:xfrm>
              <a:off x="0" y="200"/>
              <a:ext cx="139" cy="276"/>
              <a:chOff x="0" y="0"/>
              <a:chExt cx="139" cy="276"/>
            </a:xfrm>
          </p:grpSpPr>
          <p:sp>
            <p:nvSpPr>
              <p:cNvPr id="20606" name="Freeform 126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07" name="Freeform 127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11" name="Group 131"/>
            <p:cNvGrpSpPr>
              <a:grpSpLocks/>
            </p:cNvGrpSpPr>
            <p:nvPr/>
          </p:nvGrpSpPr>
          <p:grpSpPr bwMode="auto">
            <a:xfrm>
              <a:off x="160" y="80"/>
              <a:ext cx="139" cy="276"/>
              <a:chOff x="0" y="0"/>
              <a:chExt cx="139" cy="276"/>
            </a:xfrm>
          </p:grpSpPr>
          <p:sp>
            <p:nvSpPr>
              <p:cNvPr id="20609" name="Freeform 129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10" name="Freeform 130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14" name="Group 134"/>
            <p:cNvGrpSpPr>
              <a:grpSpLocks/>
            </p:cNvGrpSpPr>
            <p:nvPr/>
          </p:nvGrpSpPr>
          <p:grpSpPr bwMode="auto">
            <a:xfrm>
              <a:off x="392" y="200"/>
              <a:ext cx="139" cy="276"/>
              <a:chOff x="0" y="0"/>
              <a:chExt cx="139" cy="276"/>
            </a:xfrm>
          </p:grpSpPr>
          <p:sp>
            <p:nvSpPr>
              <p:cNvPr id="20612" name="Freeform 132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13" name="Freeform 133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17" name="Group 137"/>
            <p:cNvGrpSpPr>
              <a:grpSpLocks/>
            </p:cNvGrpSpPr>
            <p:nvPr/>
          </p:nvGrpSpPr>
          <p:grpSpPr bwMode="auto">
            <a:xfrm>
              <a:off x="552" y="80"/>
              <a:ext cx="139" cy="276"/>
              <a:chOff x="0" y="0"/>
              <a:chExt cx="139" cy="276"/>
            </a:xfrm>
          </p:grpSpPr>
          <p:sp>
            <p:nvSpPr>
              <p:cNvPr id="20615" name="Freeform 135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16" name="Freeform 136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20" name="Group 140"/>
            <p:cNvGrpSpPr>
              <a:grpSpLocks/>
            </p:cNvGrpSpPr>
            <p:nvPr/>
          </p:nvGrpSpPr>
          <p:grpSpPr bwMode="auto">
            <a:xfrm>
              <a:off x="752" y="200"/>
              <a:ext cx="139" cy="276"/>
              <a:chOff x="0" y="0"/>
              <a:chExt cx="139" cy="276"/>
            </a:xfrm>
          </p:grpSpPr>
          <p:sp>
            <p:nvSpPr>
              <p:cNvPr id="20618" name="Freeform 138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19" name="Freeform 139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grpSp>
          <p:nvGrpSpPr>
            <p:cNvPr id="20623" name="Group 143"/>
            <p:cNvGrpSpPr>
              <a:grpSpLocks/>
            </p:cNvGrpSpPr>
            <p:nvPr/>
          </p:nvGrpSpPr>
          <p:grpSpPr bwMode="auto">
            <a:xfrm>
              <a:off x="912" y="80"/>
              <a:ext cx="139" cy="276"/>
              <a:chOff x="0" y="0"/>
              <a:chExt cx="139" cy="276"/>
            </a:xfrm>
          </p:grpSpPr>
          <p:sp>
            <p:nvSpPr>
              <p:cNvPr id="20621" name="Freeform 141"/>
              <p:cNvSpPr>
                <a:spLocks/>
              </p:cNvSpPr>
              <p:nvPr/>
            </p:nvSpPr>
            <p:spPr bwMode="auto">
              <a:xfrm>
                <a:off x="0" y="37"/>
                <a:ext cx="49" cy="239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22" name="Freeform 142"/>
              <p:cNvSpPr>
                <a:spLocks/>
              </p:cNvSpPr>
              <p:nvPr/>
            </p:nvSpPr>
            <p:spPr bwMode="auto">
              <a:xfrm rot="10800000">
                <a:off x="89" y="0"/>
                <a:ext cx="50" cy="238"/>
              </a:xfrm>
              <a:custGeom>
                <a:avLst/>
                <a:gdLst>
                  <a:gd name="T0" fmla="*/ 21600 w 21600"/>
                  <a:gd name="T1" fmla="*/ 21600 h 21600"/>
                  <a:gd name="T2" fmla="*/ 21600 w 21600"/>
                  <a:gd name="T3" fmla="*/ 0 h 21600"/>
                  <a:gd name="T4" fmla="*/ 0 w 21600"/>
                  <a:gd name="T5" fmla="*/ 5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lnTo>
                      <a:pt x="0" y="5635"/>
                    </a:lnTo>
                  </a:path>
                </a:pathLst>
              </a:cu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sp>
          <p:nvSpPr>
            <p:cNvPr id="20624" name="Freeform 144"/>
            <p:cNvSpPr>
              <a:spLocks/>
            </p:cNvSpPr>
            <p:nvPr/>
          </p:nvSpPr>
          <p:spPr bwMode="auto">
            <a:xfrm>
              <a:off x="80" y="0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25" name="Freeform 145"/>
            <p:cNvSpPr>
              <a:spLocks/>
            </p:cNvSpPr>
            <p:nvPr/>
          </p:nvSpPr>
          <p:spPr bwMode="auto">
            <a:xfrm>
              <a:off x="472" y="8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26" name="Freeform 146"/>
            <p:cNvSpPr>
              <a:spLocks/>
            </p:cNvSpPr>
            <p:nvPr/>
          </p:nvSpPr>
          <p:spPr bwMode="auto">
            <a:xfrm>
              <a:off x="840" y="16"/>
              <a:ext cx="49" cy="238"/>
            </a:xfrm>
            <a:custGeom>
              <a:avLst/>
              <a:gdLst>
                <a:gd name="T0" fmla="*/ 21600 w 21600"/>
                <a:gd name="T1" fmla="*/ 21600 h 21600"/>
                <a:gd name="T2" fmla="*/ 21600 w 21600"/>
                <a:gd name="T3" fmla="*/ 0 h 21600"/>
                <a:gd name="T4" fmla="*/ 0 w 21600"/>
                <a:gd name="T5" fmla="*/ 5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1600" y="0"/>
                  </a:lnTo>
                  <a:lnTo>
                    <a:pt x="0" y="5635"/>
                  </a:lnTo>
                </a:path>
              </a:pathLst>
            </a:cu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</p:grpSp>
      <p:grpSp>
        <p:nvGrpSpPr>
          <p:cNvPr id="20647" name="Group 167"/>
          <p:cNvGrpSpPr>
            <a:grpSpLocks/>
          </p:cNvGrpSpPr>
          <p:nvPr/>
        </p:nvGrpSpPr>
        <p:grpSpPr bwMode="auto">
          <a:xfrm>
            <a:off x="307975" y="1284288"/>
            <a:ext cx="3883025" cy="8355013"/>
            <a:chOff x="0" y="29"/>
            <a:chExt cx="2445" cy="5263"/>
          </a:xfrm>
        </p:grpSpPr>
        <p:grpSp>
          <p:nvGrpSpPr>
            <p:cNvPr id="20641" name="Group 161"/>
            <p:cNvGrpSpPr>
              <a:grpSpLocks/>
            </p:cNvGrpSpPr>
            <p:nvPr/>
          </p:nvGrpSpPr>
          <p:grpSpPr bwMode="auto">
            <a:xfrm>
              <a:off x="1317" y="29"/>
              <a:ext cx="1128" cy="5263"/>
              <a:chOff x="0" y="29"/>
              <a:chExt cx="1128" cy="5263"/>
            </a:xfrm>
          </p:grpSpPr>
          <p:sp>
            <p:nvSpPr>
              <p:cNvPr id="20628" name="Line 148"/>
              <p:cNvSpPr>
                <a:spLocks noChangeShapeType="1"/>
              </p:cNvSpPr>
              <p:nvPr/>
            </p:nvSpPr>
            <p:spPr bwMode="auto">
              <a:xfrm rot="10800000" flipH="1">
                <a:off x="440" y="66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29" name="Line 149"/>
              <p:cNvSpPr>
                <a:spLocks noChangeShapeType="1"/>
              </p:cNvSpPr>
              <p:nvPr/>
            </p:nvSpPr>
            <p:spPr bwMode="auto">
              <a:xfrm rot="10800000" flipH="1">
                <a:off x="808" y="66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30" name="Line 150"/>
              <p:cNvSpPr>
                <a:spLocks noChangeShapeType="1"/>
              </p:cNvSpPr>
              <p:nvPr/>
            </p:nvSpPr>
            <p:spPr bwMode="auto">
              <a:xfrm>
                <a:off x="440" y="198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31" name="Line 151"/>
              <p:cNvSpPr>
                <a:spLocks noChangeShapeType="1"/>
              </p:cNvSpPr>
              <p:nvPr/>
            </p:nvSpPr>
            <p:spPr bwMode="auto">
              <a:xfrm rot="10800000" flipH="1">
                <a:off x="72" y="662"/>
                <a:ext cx="297" cy="0"/>
              </a:xfrm>
              <a:prstGeom prst="line">
                <a:avLst/>
              </a:prstGeom>
              <a:noFill/>
              <a:ln w="635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pic>
            <p:nvPicPr>
              <p:cNvPr id="20632" name="Picture 15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4836"/>
                <a:ext cx="504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3" name="Picture 15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748"/>
                <a:ext cx="33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4" name="Picture 15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236"/>
                <a:ext cx="33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5" name="Picture 155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236"/>
                <a:ext cx="33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6" name="Picture 156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2036"/>
                <a:ext cx="33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37" name="AutoShape 157"/>
              <p:cNvSpPr>
                <a:spLocks/>
              </p:cNvSpPr>
              <p:nvPr/>
            </p:nvSpPr>
            <p:spPr bwMode="auto">
              <a:xfrm>
                <a:off x="0" y="204"/>
                <a:ext cx="800" cy="392"/>
              </a:xfrm>
              <a:prstGeom prst="roundRect">
                <a:avLst>
                  <a:gd name="adj" fmla="val 30611"/>
                </a:avLst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  <p:sp>
            <p:nvSpPr>
              <p:cNvPr id="20638" name="Rectangle 158"/>
              <p:cNvSpPr>
                <a:spLocks/>
              </p:cNvSpPr>
              <p:nvPr/>
            </p:nvSpPr>
            <p:spPr bwMode="auto">
              <a:xfrm>
                <a:off x="519" y="2337"/>
                <a:ext cx="17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i="1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A</a:t>
                </a:r>
                <a:r>
                  <a:rPr lang="en-US" sz="1800" baseline="-6000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1</a:t>
                </a:r>
                <a:r>
                  <a:rPr lang="en-US" sz="1800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′</a:t>
                </a:r>
              </a:p>
            </p:txBody>
          </p:sp>
          <p:sp>
            <p:nvSpPr>
              <p:cNvPr id="20639" name="Rectangle 159"/>
              <p:cNvSpPr>
                <a:spLocks/>
              </p:cNvSpPr>
              <p:nvPr/>
            </p:nvSpPr>
            <p:spPr bwMode="auto">
              <a:xfrm>
                <a:off x="858" y="1085"/>
                <a:ext cx="2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i="1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A</a:t>
                </a:r>
                <a:r>
                  <a:rPr lang="en-US" sz="1800" baseline="-6000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2</a:t>
                </a:r>
                <a:r>
                  <a:rPr lang="en-US" sz="1800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″</a:t>
                </a:r>
              </a:p>
            </p:txBody>
          </p:sp>
          <p:sp>
            <p:nvSpPr>
              <p:cNvPr id="20640" name="Rectangle 160"/>
              <p:cNvSpPr>
                <a:spLocks/>
              </p:cNvSpPr>
              <p:nvPr/>
            </p:nvSpPr>
            <p:spPr bwMode="auto">
              <a:xfrm>
                <a:off x="361" y="29"/>
                <a:ext cx="12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1800" i="1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E</a:t>
                </a:r>
                <a:r>
                  <a:rPr lang="en-US" sz="1800" dirty="0" smtClean="0">
                    <a:solidFill>
                      <a:srgbClr val="FF0000"/>
                    </a:solidFill>
                    <a:ea typeface="Helvetica Neue" charset="0"/>
                    <a:cs typeface="Helvetica Neue" charset="0"/>
                  </a:rPr>
                  <a:t>′</a:t>
                </a:r>
              </a:p>
            </p:txBody>
          </p:sp>
        </p:grpSp>
        <p:grpSp>
          <p:nvGrpSpPr>
            <p:cNvPr id="20644" name="Group 164"/>
            <p:cNvGrpSpPr>
              <a:grpSpLocks/>
            </p:cNvGrpSpPr>
            <p:nvPr/>
          </p:nvGrpSpPr>
          <p:grpSpPr bwMode="auto">
            <a:xfrm>
              <a:off x="0" y="1638"/>
              <a:ext cx="1131" cy="1131"/>
              <a:chOff x="0" y="0"/>
              <a:chExt cx="1131" cy="1131"/>
            </a:xfrm>
          </p:grpSpPr>
          <p:sp>
            <p:nvSpPr>
              <p:cNvPr id="20642" name="Rectangle 162"/>
              <p:cNvSpPr>
                <a:spLocks/>
              </p:cNvSpPr>
              <p:nvPr/>
            </p:nvSpPr>
            <p:spPr bwMode="auto">
              <a:xfrm rot="-5400000">
                <a:off x="-65" y="389"/>
                <a:ext cx="81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1pPr>
                <a:lvl2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2pPr>
                <a:lvl3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3pPr>
                <a:lvl4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4pPr>
                <a:lvl5pPr algn="l">
                  <a:defRPr sz="1200">
                    <a:solidFill>
                      <a:schemeClr val="tx1"/>
                    </a:solidFill>
                    <a:latin typeface="Helvetica Neue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Helvetica Neue" charset="0"/>
                  </a:defRPr>
                </a:lvl9pPr>
              </a:lstStyle>
              <a:p>
                <a:pPr algn="ctr" eaLnBrk="1" hangingPunct="1"/>
                <a:r>
                  <a:rPr lang="en-US" sz="3000" smtClean="0">
                    <a:solidFill>
                      <a:srgbClr val="000000"/>
                    </a:solidFill>
                    <a:ea typeface="Helvetica Neue" charset="0"/>
                    <a:cs typeface="Helvetica Neue" charset="0"/>
                  </a:rPr>
                  <a:t>Energy</a:t>
                </a:r>
              </a:p>
            </p:txBody>
          </p:sp>
          <p:sp>
            <p:nvSpPr>
              <p:cNvPr id="20643" name="Line 163"/>
              <p:cNvSpPr>
                <a:spLocks noChangeShapeType="1"/>
              </p:cNvSpPr>
              <p:nvPr/>
            </p:nvSpPr>
            <p:spPr bwMode="auto">
              <a:xfrm flipH="1">
                <a:off x="565" y="0"/>
                <a:ext cx="0" cy="1131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algn="ctr" eaLnBrk="1" hangingPunct="1"/>
                <a:endParaRPr lang="en-US" smtClean="0"/>
              </a:p>
            </p:txBody>
          </p:sp>
        </p:grpSp>
        <p:sp>
          <p:nvSpPr>
            <p:cNvPr id="20645" name="Rectangle 165"/>
            <p:cNvSpPr>
              <a:spLocks/>
            </p:cNvSpPr>
            <p:nvPr/>
          </p:nvSpPr>
          <p:spPr bwMode="auto">
            <a:xfrm>
              <a:off x="741" y="492"/>
              <a:ext cx="55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–8.3 eV</a:t>
              </a:r>
            </a:p>
          </p:txBody>
        </p:sp>
        <p:sp>
          <p:nvSpPr>
            <p:cNvPr id="20646" name="Rectangle 166"/>
            <p:cNvSpPr>
              <a:spLocks/>
            </p:cNvSpPr>
            <p:nvPr/>
          </p:nvSpPr>
          <p:spPr bwMode="auto">
            <a:xfrm>
              <a:off x="822" y="1848"/>
              <a:ext cx="6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–14.0 eV</a:t>
              </a:r>
            </a:p>
          </p:txBody>
        </p:sp>
      </p:grpSp>
      <p:grpSp>
        <p:nvGrpSpPr>
          <p:cNvPr id="20667" name="Group 187"/>
          <p:cNvGrpSpPr>
            <a:grpSpLocks/>
          </p:cNvGrpSpPr>
          <p:nvPr/>
        </p:nvGrpSpPr>
        <p:grpSpPr bwMode="auto">
          <a:xfrm>
            <a:off x="8826500" y="4903788"/>
            <a:ext cx="3995738" cy="4799013"/>
            <a:chOff x="0" y="29"/>
            <a:chExt cx="2517" cy="3023"/>
          </a:xfrm>
        </p:grpSpPr>
        <p:sp>
          <p:nvSpPr>
            <p:cNvPr id="20648" name="Line 168"/>
            <p:cNvSpPr>
              <a:spLocks noChangeShapeType="1"/>
            </p:cNvSpPr>
            <p:nvPr/>
          </p:nvSpPr>
          <p:spPr bwMode="auto">
            <a:xfrm rot="10800000" flipH="1">
              <a:off x="368" y="46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49" name="Line 169"/>
            <p:cNvSpPr>
              <a:spLocks noChangeShapeType="1"/>
            </p:cNvSpPr>
            <p:nvPr/>
          </p:nvSpPr>
          <p:spPr bwMode="auto">
            <a:xfrm rot="10800000" flipH="1">
              <a:off x="736" y="46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0" name="Line 170"/>
            <p:cNvSpPr>
              <a:spLocks noChangeShapeType="1"/>
            </p:cNvSpPr>
            <p:nvPr/>
          </p:nvSpPr>
          <p:spPr bwMode="auto">
            <a:xfrm>
              <a:off x="368" y="227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1" name="Line 171"/>
            <p:cNvSpPr>
              <a:spLocks noChangeShapeType="1"/>
            </p:cNvSpPr>
            <p:nvPr/>
          </p:nvSpPr>
          <p:spPr bwMode="auto">
            <a:xfrm rot="10800000" flipH="1">
              <a:off x="0" y="462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2" name="Line 172"/>
            <p:cNvSpPr>
              <a:spLocks noChangeShapeType="1"/>
            </p:cNvSpPr>
            <p:nvPr/>
          </p:nvSpPr>
          <p:spPr bwMode="auto">
            <a:xfrm rot="10800000" flipH="1">
              <a:off x="368" y="35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3" name="Line 173"/>
            <p:cNvSpPr>
              <a:spLocks noChangeShapeType="1"/>
            </p:cNvSpPr>
            <p:nvPr/>
          </p:nvSpPr>
          <p:spPr bwMode="auto">
            <a:xfrm rot="10800000" flipH="1">
              <a:off x="736" y="35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4" name="Line 174"/>
            <p:cNvSpPr>
              <a:spLocks noChangeShapeType="1"/>
            </p:cNvSpPr>
            <p:nvPr/>
          </p:nvSpPr>
          <p:spPr bwMode="auto">
            <a:xfrm>
              <a:off x="368" y="2166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5" name="Line 175"/>
            <p:cNvSpPr>
              <a:spLocks noChangeShapeType="1"/>
            </p:cNvSpPr>
            <p:nvPr/>
          </p:nvSpPr>
          <p:spPr bwMode="auto">
            <a:xfrm rot="10800000" flipH="1">
              <a:off x="0" y="350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6" name="Line 176"/>
            <p:cNvSpPr>
              <a:spLocks noChangeShapeType="1"/>
            </p:cNvSpPr>
            <p:nvPr/>
          </p:nvSpPr>
          <p:spPr bwMode="auto">
            <a:xfrm rot="10800000" flipH="1">
              <a:off x="368" y="2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7" name="Line 177"/>
            <p:cNvSpPr>
              <a:spLocks noChangeShapeType="1"/>
            </p:cNvSpPr>
            <p:nvPr/>
          </p:nvSpPr>
          <p:spPr bwMode="auto">
            <a:xfrm rot="10800000" flipH="1">
              <a:off x="736" y="2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8" name="Line 178"/>
            <p:cNvSpPr>
              <a:spLocks noChangeShapeType="1"/>
            </p:cNvSpPr>
            <p:nvPr/>
          </p:nvSpPr>
          <p:spPr bwMode="auto">
            <a:xfrm>
              <a:off x="368" y="2054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sp>
          <p:nvSpPr>
            <p:cNvPr id="20659" name="Line 179"/>
            <p:cNvSpPr>
              <a:spLocks noChangeShapeType="1"/>
            </p:cNvSpPr>
            <p:nvPr/>
          </p:nvSpPr>
          <p:spPr bwMode="auto">
            <a:xfrm rot="10800000" flipH="1">
              <a:off x="0" y="238"/>
              <a:ext cx="297" cy="0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eaLnBrk="1" hangingPunct="1"/>
              <a:endParaRPr lang="en-US" smtClean="0"/>
            </a:p>
          </p:txBody>
        </p:sp>
        <p:pic>
          <p:nvPicPr>
            <p:cNvPr id="20660" name="Picture 18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516"/>
              <a:ext cx="56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1" name="Rectangle 181"/>
            <p:cNvSpPr>
              <a:spLocks/>
            </p:cNvSpPr>
            <p:nvPr/>
          </p:nvSpPr>
          <p:spPr bwMode="auto">
            <a:xfrm>
              <a:off x="798" y="2081"/>
              <a:ext cx="4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1</a:t>
              </a: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′ + </a:t>
              </a:r>
              <a:r>
                <a:rPr lang="en-US" sz="1800" i="1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′</a:t>
              </a:r>
            </a:p>
          </p:txBody>
        </p:sp>
        <p:sp>
          <p:nvSpPr>
            <p:cNvPr id="20662" name="Rectangle 182"/>
            <p:cNvSpPr>
              <a:spLocks/>
            </p:cNvSpPr>
            <p:nvPr/>
          </p:nvSpPr>
          <p:spPr bwMode="auto">
            <a:xfrm>
              <a:off x="1118" y="480"/>
              <a:ext cx="57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1</a:t>
              </a:r>
              <a:r>
                <a:rPr lang="en-US" sz="18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′</a:t>
              </a:r>
              <a:r>
                <a:rPr lang="en-US" sz="180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 + </a:t>
              </a:r>
              <a:r>
                <a:rPr lang="en-US" sz="1800" i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′</a:t>
              </a:r>
            </a:p>
          </p:txBody>
        </p:sp>
        <p:sp>
          <p:nvSpPr>
            <p:cNvPr id="20663" name="Rectangle 183"/>
            <p:cNvSpPr>
              <a:spLocks/>
            </p:cNvSpPr>
            <p:nvPr/>
          </p:nvSpPr>
          <p:spPr bwMode="auto">
            <a:xfrm>
              <a:off x="1178" y="269"/>
              <a:ext cx="51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dirty="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dirty="0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″</a:t>
              </a:r>
              <a:r>
                <a:rPr lang="en-US" sz="1800" dirty="0" smtClean="0">
                  <a:solidFill>
                    <a:srgbClr val="000000"/>
                  </a:solidFill>
                  <a:ea typeface="Helvetica Neue" charset="0"/>
                  <a:cs typeface="Helvetica Neue" charset="0"/>
                </a:rPr>
                <a:t> + </a:t>
              </a:r>
              <a:r>
                <a:rPr lang="en-US" sz="1800" i="1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″</a:t>
              </a:r>
            </a:p>
          </p:txBody>
        </p:sp>
        <p:sp>
          <p:nvSpPr>
            <p:cNvPr id="20664" name="Rectangle 184"/>
            <p:cNvSpPr>
              <a:spLocks/>
            </p:cNvSpPr>
            <p:nvPr/>
          </p:nvSpPr>
          <p:spPr bwMode="auto">
            <a:xfrm>
              <a:off x="1170" y="29"/>
              <a:ext cx="46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i="1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A</a:t>
              </a:r>
              <a:r>
                <a:rPr lang="en-US" sz="1800" baseline="-60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2</a:t>
              </a: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′ </a:t>
              </a:r>
              <a:r>
                <a:rPr lang="en-US" sz="1800" dirty="0" smtClean="0">
                  <a:solidFill>
                    <a:schemeClr val="bg1">
                      <a:lumMod val="10000"/>
                    </a:schemeClr>
                  </a:solidFill>
                  <a:ea typeface="Helvetica Neue" charset="0"/>
                  <a:cs typeface="Helvetica Neue" charset="0"/>
                </a:rPr>
                <a:t>+</a:t>
              </a: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ea typeface="Helvetica Neue" charset="0"/>
                  <a:cs typeface="Helvetica Neue" charset="0"/>
                </a:rPr>
                <a:t> </a:t>
              </a:r>
              <a:r>
                <a:rPr lang="en-US" sz="1800" i="1" dirty="0" smtClean="0">
                  <a:solidFill>
                    <a:schemeClr val="bg1">
                      <a:lumMod val="10000"/>
                    </a:schemeClr>
                  </a:solidFill>
                  <a:ea typeface="Helvetica Neue" charset="0"/>
                  <a:cs typeface="Helvetica Neue" charset="0"/>
                </a:rPr>
                <a:t>E</a:t>
              </a:r>
              <a:r>
                <a:rPr lang="en-US" sz="1800" dirty="0" smtClean="0">
                  <a:solidFill>
                    <a:schemeClr val="bg1">
                      <a:lumMod val="10000"/>
                    </a:schemeClr>
                  </a:solidFill>
                  <a:ea typeface="Helvetica Neue" charset="0"/>
                  <a:cs typeface="Helvetica Neue" charset="0"/>
                </a:rPr>
                <a:t>′</a:t>
              </a:r>
            </a:p>
          </p:txBody>
        </p:sp>
        <p:sp>
          <p:nvSpPr>
            <p:cNvPr id="20665" name="Rectangle 185"/>
            <p:cNvSpPr>
              <a:spLocks/>
            </p:cNvSpPr>
            <p:nvPr/>
          </p:nvSpPr>
          <p:spPr bwMode="auto">
            <a:xfrm>
              <a:off x="1880" y="220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–18.6 eV</a:t>
              </a:r>
            </a:p>
          </p:txBody>
        </p:sp>
        <p:sp>
          <p:nvSpPr>
            <p:cNvPr id="20666" name="Rectangle 186"/>
            <p:cNvSpPr>
              <a:spLocks/>
            </p:cNvSpPr>
            <p:nvPr/>
          </p:nvSpPr>
          <p:spPr bwMode="auto">
            <a:xfrm>
              <a:off x="1512" y="2020"/>
              <a:ext cx="6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>
                <a:defRPr sz="1200">
                  <a:solidFill>
                    <a:schemeClr val="tx1"/>
                  </a:solidFill>
                  <a:latin typeface="Helvetica Neue" charset="0"/>
                </a:defRPr>
              </a:lvl1pPr>
              <a:lvl2pPr algn="l">
                <a:defRPr sz="1200">
                  <a:solidFill>
                    <a:schemeClr val="tx1"/>
                  </a:solidFill>
                  <a:latin typeface="Helvetica Neue" charset="0"/>
                </a:defRPr>
              </a:lvl2pPr>
              <a:lvl3pPr algn="l">
                <a:defRPr sz="1200">
                  <a:solidFill>
                    <a:schemeClr val="tx1"/>
                  </a:solidFill>
                  <a:latin typeface="Helvetica Neue" charset="0"/>
                </a:defRPr>
              </a:lvl3pPr>
              <a:lvl4pPr algn="l">
                <a:defRPr sz="1200">
                  <a:solidFill>
                    <a:schemeClr val="tx1"/>
                  </a:solidFill>
                  <a:latin typeface="Helvetica Neue" charset="0"/>
                </a:defRPr>
              </a:lvl4pPr>
              <a:lvl5pPr algn="l">
                <a:defRPr sz="1200">
                  <a:solidFill>
                    <a:schemeClr val="tx1"/>
                  </a:solidFill>
                  <a:latin typeface="Helvetica Neue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 Neue" charset="0"/>
                </a:defRPr>
              </a:lvl9pPr>
            </a:lstStyle>
            <a:p>
              <a:pPr algn="ctr" eaLnBrk="1" hangingPunct="1"/>
              <a:r>
                <a:rPr lang="en-US" sz="1800" b="1" smtClean="0">
                  <a:solidFill>
                    <a:srgbClr val="FF0000"/>
                  </a:solidFill>
                  <a:ea typeface="Helvetica Neue" charset="0"/>
                  <a:cs typeface="Helvetica Neue" charset="0"/>
                </a:rPr>
                <a:t>–40.2 eV</a:t>
              </a:r>
            </a:p>
          </p:txBody>
        </p:sp>
      </p:grpSp>
      <p:pic>
        <p:nvPicPr>
          <p:cNvPr id="189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67198" r="80890" b="13253"/>
          <a:stretch/>
        </p:blipFill>
        <p:spPr bwMode="auto">
          <a:xfrm>
            <a:off x="10769292" y="3014958"/>
            <a:ext cx="1616531" cy="1616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472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5072941" presetClass="entr" presetSubtype="-117486661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55072941" presetClass="entr" presetSubtype="-117486661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5072941" presetClass="entr" presetSubtype="-117486661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55072941" presetClass="entr" presetSubtype="-117486661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55072941" presetClass="entr" presetSubtype="-117486661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55072941" presetClass="entr" presetSubtype="-117486661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55072941" presetClass="entr" presetSubtype="-117486661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utoUpdateAnimBg="0"/>
      <p:bldP spid="20484" grpId="0" animBg="1"/>
      <p:bldP spid="20513" grpId="0" animBg="1"/>
      <p:bldP spid="20514" grpId="0" animBg="1"/>
      <p:bldP spid="20519" grpId="0" autoUpdateAnimBg="0"/>
      <p:bldP spid="20520" grpId="0" autoUpdateAnimBg="0"/>
      <p:bldP spid="20521" grpId="0" autoUpdateAnimBg="0"/>
      <p:bldP spid="20525" grpId="0" autoUpdateAnimBg="0"/>
      <p:bldP spid="20531" grpId="0" autoUpdateAnimBg="0"/>
      <p:bldP spid="20532" grpId="0" autoUpdateAnimBg="0"/>
      <p:bldP spid="205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i="1" dirty="0" smtClean="0"/>
              <a:t>d</a:t>
            </a:r>
            <a:r>
              <a:rPr lang="en-US" dirty="0" smtClean="0"/>
              <a:t> orbitals</a:t>
            </a:r>
            <a:endParaRPr lang="en-US" dirty="0"/>
          </a:p>
        </p:txBody>
      </p:sp>
      <p:pic>
        <p:nvPicPr>
          <p:cNvPr id="9" name="Picture 2" descr="Figure 5 (ds.GIF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347" y="3323449"/>
            <a:ext cx="9320107" cy="62134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5120" y="1326261"/>
            <a:ext cx="12462933" cy="1783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Mistral" panose="03090702030407020403" pitchFamily="66" charset="0"/>
                <a:cs typeface="Arial" pitchFamily="34" charset="0"/>
              </a:rPr>
              <a:t>l</a:t>
            </a: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Script MT Bold" pitchFamily="66" charset="0"/>
                <a:cs typeface="Arial" pitchFamily="34" charset="0"/>
              </a:rPr>
              <a:t> </a:t>
            </a: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= 2, so there are </a:t>
            </a:r>
            <a:r>
              <a:rPr lang="en-US" sz="341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1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Mistral" panose="03090702030407020403" pitchFamily="66" charset="0"/>
                <a:cs typeface="Arial" pitchFamily="34" charset="0"/>
              </a:rPr>
              <a:t>l</a:t>
            </a:r>
            <a:r>
              <a:rPr lang="en-US" sz="341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+ 1 = 5 </a:t>
            </a:r>
            <a:r>
              <a:rPr lang="en-US" sz="3413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-orbitals per shell, </a:t>
            </a:r>
            <a:r>
              <a:rPr lang="en-US" sz="3413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enough room </a:t>
            </a:r>
            <a:endParaRPr lang="en-US" sz="3413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853"/>
              </a:spcAft>
            </a:pP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 for 10 electrons.</a:t>
            </a:r>
          </a:p>
          <a:p>
            <a:pPr eaLnBrk="1" fontAlgn="auto" hangingPunct="1">
              <a:spcBef>
                <a:spcPts val="0"/>
              </a:spcBef>
              <a:spcAft>
                <a:spcPts val="853"/>
              </a:spcAft>
              <a:buFont typeface="Arial" pitchFamily="34" charset="0"/>
              <a:buChar char="•"/>
            </a:pP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This is why there are 10 elements in each row of the </a:t>
            </a:r>
            <a:r>
              <a:rPr lang="en-US" sz="3413" i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413" dirty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-block.</a:t>
            </a:r>
          </a:p>
        </p:txBody>
      </p:sp>
    </p:spTree>
    <p:extLst>
      <p:ext uri="{BB962C8B-B14F-4D97-AF65-F5344CB8AC3E}">
        <p14:creationId xmlns:p14="http://schemas.microsoft.com/office/powerpoint/2010/main" val="2046997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smtClean="0"/>
              <a:t>MOs for Octahedral Complexes</a:t>
            </a:r>
            <a:endParaRPr lang="en-US" dirty="0"/>
          </a:p>
        </p:txBody>
      </p:sp>
      <p:sp>
        <p:nvSpPr>
          <p:cNvPr id="191" name="Rectangle 2"/>
          <p:cNvSpPr txBox="1">
            <a:spLocks noChangeArrowheads="1"/>
          </p:cNvSpPr>
          <p:nvPr/>
        </p:nvSpPr>
        <p:spPr bwMode="auto">
          <a:xfrm>
            <a:off x="50800" y="876300"/>
            <a:ext cx="12954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1. Point group 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latin typeface="Helvetica Neue"/>
              </a:rPr>
              <a:t>h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  <p:pic>
        <p:nvPicPr>
          <p:cNvPr id="1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986" y="4968566"/>
            <a:ext cx="8778014" cy="41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2" y="4968566"/>
            <a:ext cx="2325687" cy="20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Rectangle 2"/>
          <p:cNvSpPr txBox="1">
            <a:spLocks noChangeArrowheads="1"/>
          </p:cNvSpPr>
          <p:nvPr/>
        </p:nvSpPr>
        <p:spPr bwMode="auto">
          <a:xfrm>
            <a:off x="367082" y="4714566"/>
            <a:ext cx="85225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2. </a:t>
            </a:r>
          </a:p>
        </p:txBody>
      </p:sp>
      <p:sp>
        <p:nvSpPr>
          <p:cNvPr id="196" name="Rectangle 2"/>
          <p:cNvSpPr txBox="1">
            <a:spLocks noChangeArrowheads="1"/>
          </p:cNvSpPr>
          <p:nvPr/>
        </p:nvSpPr>
        <p:spPr bwMode="auto">
          <a:xfrm>
            <a:off x="101600" y="33528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The six ligands can interact with the metal in a sigma or pi fashion. Let’s consider only sigma interactions for now.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  <p:pic>
        <p:nvPicPr>
          <p:cNvPr id="197" name="Picture 2" descr="File:Octahedral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9428" y="872345"/>
            <a:ext cx="2215642" cy="2312142"/>
          </a:xfrm>
          <a:prstGeom prst="rect">
            <a:avLst/>
          </a:prstGeom>
          <a:noFill/>
        </p:spPr>
      </p:pic>
      <p:sp>
        <p:nvSpPr>
          <p:cNvPr id="198" name="Rectangle 2"/>
          <p:cNvSpPr txBox="1">
            <a:spLocks noChangeArrowheads="1"/>
          </p:cNvSpPr>
          <p:nvPr/>
        </p:nvSpPr>
        <p:spPr bwMode="auto">
          <a:xfrm>
            <a:off x="5130800" y="5655849"/>
            <a:ext cx="151361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sigma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  <p:sp>
        <p:nvSpPr>
          <p:cNvPr id="199" name="Rectangle 2"/>
          <p:cNvSpPr txBox="1">
            <a:spLocks noChangeArrowheads="1"/>
          </p:cNvSpPr>
          <p:nvPr/>
        </p:nvSpPr>
        <p:spPr bwMode="auto">
          <a:xfrm>
            <a:off x="9321800" y="5160549"/>
            <a:ext cx="151361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Helvetica Neue"/>
              </a:rPr>
              <a:t>pi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20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6" grpId="0"/>
      <p:bldP spid="198" grpId="0"/>
      <p:bldP spid="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410871"/>
            <a:ext cx="12358067" cy="46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49145"/>
            <a:ext cx="2325687" cy="202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" name="Rectangle 2"/>
          <p:cNvSpPr txBox="1">
            <a:spLocks noChangeArrowheads="1"/>
          </p:cNvSpPr>
          <p:nvPr/>
        </p:nvSpPr>
        <p:spPr bwMode="auto">
          <a:xfrm>
            <a:off x="177800" y="982232"/>
            <a:ext cx="85225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2. </a:t>
            </a:r>
          </a:p>
        </p:txBody>
      </p:sp>
      <p:sp>
        <p:nvSpPr>
          <p:cNvPr id="195" name="Rectangle 2"/>
          <p:cNvSpPr txBox="1">
            <a:spLocks noChangeArrowheads="1"/>
          </p:cNvSpPr>
          <p:nvPr/>
        </p:nvSpPr>
        <p:spPr bwMode="auto">
          <a:xfrm>
            <a:off x="3149600" y="2632620"/>
            <a:ext cx="9448800" cy="77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3. Make reducible reps for sigma bond vectors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smtClean="0"/>
              <a:t>MOs for Octahedral Complexes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" y="8153400"/>
            <a:ext cx="8507540" cy="90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4000" y="9063662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4. This reduces to: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64000" y="9060530"/>
            <a:ext cx="403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3200" b="1" kern="0" baseline="-250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3200" b="1" kern="0" dirty="0" smtClean="0">
                <a:solidFill>
                  <a:srgbClr val="C00000"/>
                </a:solidFill>
                <a:latin typeface="Helvetica Neue"/>
              </a:rPr>
              <a:t> = </a:t>
            </a:r>
            <a:r>
              <a:rPr lang="en-US" sz="3200" b="1" i="1" kern="0" dirty="0" smtClean="0">
                <a:solidFill>
                  <a:srgbClr val="C00000"/>
                </a:solidFill>
                <a:latin typeface="Helvetica Neue"/>
              </a:rPr>
              <a:t>A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Helvetica Neue"/>
              </a:rPr>
              <a:t>1g</a:t>
            </a:r>
            <a:r>
              <a:rPr lang="en-US" sz="3200" b="1" kern="0" dirty="0" smtClean="0">
                <a:solidFill>
                  <a:srgbClr val="C00000"/>
                </a:solidFill>
                <a:latin typeface="Helvetica Neue"/>
              </a:rPr>
              <a:t> + </a:t>
            </a:r>
            <a:r>
              <a:rPr lang="en-US" sz="3200" b="1" i="1" kern="0" dirty="0" smtClean="0">
                <a:solidFill>
                  <a:srgbClr val="C00000"/>
                </a:solidFill>
                <a:latin typeface="Helvetica Neue"/>
              </a:rPr>
              <a:t>E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Helvetica Neue"/>
              </a:rPr>
              <a:t>g</a:t>
            </a:r>
            <a:r>
              <a:rPr lang="en-US" sz="3200" b="1" i="1" kern="0" dirty="0" smtClean="0">
                <a:solidFill>
                  <a:srgbClr val="C00000"/>
                </a:solidFill>
                <a:latin typeface="Helvetica Neue"/>
              </a:rPr>
              <a:t> + T</a:t>
            </a:r>
            <a:r>
              <a:rPr lang="en-US" sz="3200" b="1" kern="0" baseline="-25000" dirty="0" smtClean="0">
                <a:solidFill>
                  <a:srgbClr val="C00000"/>
                </a:solidFill>
                <a:latin typeface="Helvetica Neue"/>
              </a:rPr>
              <a:t>1u</a:t>
            </a:r>
            <a:r>
              <a:rPr lang="en-US" sz="3200" b="1" i="1" kern="0" dirty="0" smtClean="0">
                <a:solidFill>
                  <a:srgbClr val="C00000"/>
                </a:solidFill>
                <a:latin typeface="Helvetica Neue"/>
              </a:rPr>
              <a:t> </a:t>
            </a:r>
            <a:endParaRPr lang="en-US" sz="3200" b="1" kern="0" dirty="0" smtClean="0">
              <a:solidFill>
                <a:srgbClr val="C00000"/>
              </a:solidFill>
              <a:latin typeface="Helvetica Neue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8178800" y="907332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six GOs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 in total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5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" y="38100"/>
            <a:ext cx="12903200" cy="711200"/>
          </a:xfrm>
          <a:ln/>
        </p:spPr>
        <p:txBody>
          <a:bodyPr/>
          <a:lstStyle/>
          <a:p>
            <a:r>
              <a:rPr lang="el-GR" dirty="0" smtClean="0">
                <a:latin typeface="Calibri" panose="020F0502020204030204" pitchFamily="34" charset="0"/>
              </a:rPr>
              <a:t>σ</a:t>
            </a:r>
            <a:r>
              <a:rPr lang="en-US" dirty="0" smtClean="0">
                <a:latin typeface="Calibri" panose="020F0502020204030204" pitchFamily="34" charset="0"/>
              </a:rPr>
              <a:t>-</a:t>
            </a:r>
            <a:r>
              <a:rPr lang="en-US" dirty="0" smtClean="0"/>
              <a:t>MOs for Octahedral Complexes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72047" y="101736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3600" b="1" kern="0" baseline="-250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n-US" sz="3600" b="1" kern="0" dirty="0" smtClean="0">
                <a:solidFill>
                  <a:srgbClr val="C00000"/>
                </a:solidFill>
                <a:latin typeface="Helvetica Neue"/>
              </a:rPr>
              <a:t> = </a:t>
            </a:r>
            <a:r>
              <a:rPr lang="en-US" sz="3600" b="1" i="1" kern="0" dirty="0" smtClean="0">
                <a:solidFill>
                  <a:srgbClr val="C00000"/>
                </a:solidFill>
                <a:latin typeface="Helvetica Neue"/>
              </a:rPr>
              <a:t>A</a:t>
            </a:r>
            <a:r>
              <a:rPr lang="en-US" sz="3600" b="1" kern="0" baseline="-25000" dirty="0" smtClean="0">
                <a:solidFill>
                  <a:srgbClr val="C00000"/>
                </a:solidFill>
                <a:latin typeface="Helvetica Neue"/>
              </a:rPr>
              <a:t>1g</a:t>
            </a:r>
            <a:r>
              <a:rPr lang="en-US" sz="3600" b="1" kern="0" dirty="0" smtClean="0">
                <a:solidFill>
                  <a:srgbClr val="C00000"/>
                </a:solidFill>
                <a:latin typeface="Helvetica Neue"/>
              </a:rPr>
              <a:t> + </a:t>
            </a:r>
            <a:r>
              <a:rPr lang="en-US" sz="3600" b="1" i="1" kern="0" dirty="0" smtClean="0">
                <a:solidFill>
                  <a:srgbClr val="C00000"/>
                </a:solidFill>
                <a:latin typeface="Helvetica Neue"/>
              </a:rPr>
              <a:t>E</a:t>
            </a:r>
            <a:r>
              <a:rPr lang="en-US" sz="3600" b="1" kern="0" baseline="-25000" dirty="0" smtClean="0">
                <a:solidFill>
                  <a:srgbClr val="C00000"/>
                </a:solidFill>
                <a:latin typeface="Helvetica Neue"/>
              </a:rPr>
              <a:t>g</a:t>
            </a:r>
            <a:r>
              <a:rPr lang="en-US" sz="3600" b="1" i="1" kern="0" dirty="0" smtClean="0">
                <a:solidFill>
                  <a:srgbClr val="C00000"/>
                </a:solidFill>
                <a:latin typeface="Helvetica Neue"/>
              </a:rPr>
              <a:t> + T</a:t>
            </a:r>
            <a:r>
              <a:rPr lang="en-US" sz="3600" b="1" kern="0" baseline="-25000" dirty="0" smtClean="0">
                <a:solidFill>
                  <a:srgbClr val="C00000"/>
                </a:solidFill>
                <a:latin typeface="Helvetica Neue"/>
              </a:rPr>
              <a:t>1u</a:t>
            </a:r>
            <a:r>
              <a:rPr lang="en-US" sz="3600" b="1" i="1" kern="0" dirty="0" smtClean="0">
                <a:solidFill>
                  <a:srgbClr val="C00000"/>
                </a:solidFill>
                <a:latin typeface="Helvetica Neue"/>
              </a:rPr>
              <a:t> </a:t>
            </a:r>
            <a:endParaRPr lang="en-US" sz="3600" b="1" kern="0" dirty="0" smtClean="0">
              <a:solidFill>
                <a:srgbClr val="C00000"/>
              </a:solidFill>
              <a:latin typeface="Helvetica Neue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01600" y="6705600"/>
            <a:ext cx="12903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Helvetica Neue"/>
              </a:rPr>
              <a:t>Reading off the character table, we see that the group orbitals match the metal 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 orbital (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A</a:t>
            </a:r>
            <a:r>
              <a:rPr lang="en-US" baseline="-25000" dirty="0" smtClean="0">
                <a:solidFill>
                  <a:srgbClr val="000000"/>
                </a:solidFill>
                <a:latin typeface="Helvetica Neue"/>
              </a:rPr>
              <a:t>1g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), the metal 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 orbitals (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  <a:latin typeface="Helvetica Neue"/>
              </a:rPr>
              <a:t>1u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), and the </a:t>
            </a:r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baseline="-25000" dirty="0" smtClean="0">
                <a:solidFill>
                  <a:srgbClr val="000000"/>
                </a:solidFill>
              </a:rPr>
              <a:t>z2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i="1" dirty="0" smtClean="0">
                <a:solidFill>
                  <a:srgbClr val="000000"/>
                </a:solidFill>
              </a:rPr>
              <a:t>d</a:t>
            </a:r>
            <a:r>
              <a:rPr lang="en-US" baseline="-25000" dirty="0" smtClean="0">
                <a:solidFill>
                  <a:srgbClr val="000000"/>
                </a:solidFill>
              </a:rPr>
              <a:t>x2-y2 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metal 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 orbitals (</a:t>
            </a:r>
            <a:r>
              <a:rPr lang="en-US" i="1" dirty="0" smtClean="0">
                <a:solidFill>
                  <a:srgbClr val="000000"/>
                </a:solidFill>
                <a:latin typeface="Helvetica Neue"/>
              </a:rPr>
              <a:t>E</a:t>
            </a:r>
            <a:r>
              <a:rPr lang="en-US" baseline="-25000" dirty="0" smtClean="0">
                <a:solidFill>
                  <a:srgbClr val="000000"/>
                </a:solidFill>
                <a:latin typeface="Helvetica Neue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Helvetica Neue"/>
              </a:rPr>
              <a:t>). We expect bonding/antibonding combinations.</a:t>
            </a:r>
          </a:p>
          <a:p>
            <a:pPr lvl="0" eaLnBrk="1" hangingPunct="1"/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The remaining three metal 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 orbitals are 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T</a:t>
            </a:r>
            <a:r>
              <a:rPr kumimoji="0" lang="en-US" sz="3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2g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 and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 </a:t>
            </a:r>
            <a:r>
              <a:rPr lang="el-GR" dirty="0" smtClean="0"/>
              <a:t>σ</a:t>
            </a:r>
            <a:r>
              <a:rPr lang="en-US" dirty="0" smtClean="0"/>
              <a:t>-nonbonding.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Helvetica Neue" charset="0"/>
            </a:endParaRPr>
          </a:p>
          <a:p>
            <a:pPr lvl="0" eaLnBrk="1" hangingPunct="1"/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828800"/>
            <a:ext cx="12358067" cy="463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401529" y="2743200"/>
            <a:ext cx="8386871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6400" y="3429000"/>
            <a:ext cx="12039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06400" y="5587652"/>
            <a:ext cx="9372600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94570" y="4191000"/>
            <a:ext cx="10756030" cy="38100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 charset="0"/>
              <a:ea typeface="ヒラギノ角ゴ ProN W3" charset="0"/>
              <a:cs typeface="ヒラギノ角ゴ ProN W3" charset="0"/>
              <a:sym typeface="Helvetica Neue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394570" y="1066800"/>
            <a:ext cx="824143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ts val="360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58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3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21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854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489200" indent="-317500" algn="l" rtl="0" fontAlgn="base"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Helvetica Neue" charset="0"/>
              <a:buChar char="•"/>
              <a:defRPr b="1" kern="1200">
                <a:solidFill>
                  <a:schemeClr val="tx1"/>
                </a:solidFill>
                <a:latin typeface="+mn-lt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 charset="0"/>
              </a:rPr>
              <a:t>5. Find symmetry matches with central atom.</a:t>
            </a:r>
          </a:p>
        </p:txBody>
      </p:sp>
    </p:spTree>
    <p:extLst>
      <p:ext uri="{BB962C8B-B14F-4D97-AF65-F5344CB8AC3E}">
        <p14:creationId xmlns:p14="http://schemas.microsoft.com/office/powerpoint/2010/main" val="689012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, Text &amp; Photo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Text &amp; Photo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, Text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Text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Text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000000"/>
      </a:lt2>
      <a:accent1>
        <a:srgbClr val="E6E6E6"/>
      </a:accent1>
      <a:accent2>
        <a:srgbClr val="333399"/>
      </a:accent2>
      <a:accent3>
        <a:srgbClr val="F0F0F0"/>
      </a:accent3>
      <a:accent4>
        <a:srgbClr val="000000"/>
      </a:accent4>
      <a:accent5>
        <a:srgbClr val="F0F0F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itle &amp; Bullets">
  <a:themeElements>
    <a:clrScheme name="">
      <a:dk1>
        <a:srgbClr val="000000"/>
      </a:dk1>
      <a:lt1>
        <a:srgbClr val="E6E6E6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0F0F0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itle">
  <a:themeElements>
    <a:clrScheme name="">
      <a:dk1>
        <a:srgbClr val="000000"/>
      </a:dk1>
      <a:lt1>
        <a:srgbClr val="E6E6E6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0F0F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Helvetica Neue"/>
        <a:ea typeface="ヒラギノ角ゴ ProN W6"/>
        <a:cs typeface="ヒラギノ角ゴ ProN W6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ヒラギノ角ゴ ProN W3" charset="0"/>
            <a:cs typeface="ヒラギノ角ゴ ProN W3" charset="0"/>
            <a:sym typeface="Helvetica Neue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32349</TotalTime>
  <Pages>0</Pages>
  <Words>660</Words>
  <Characters>0</Characters>
  <Application>Microsoft Office PowerPoint</Application>
  <PresentationFormat>Custom</PresentationFormat>
  <Lines>0</Lines>
  <Paragraphs>162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Arial</vt:lpstr>
      <vt:lpstr>Calibri</vt:lpstr>
      <vt:lpstr>Gill Sans</vt:lpstr>
      <vt:lpstr>Helvetica Neue</vt:lpstr>
      <vt:lpstr>Mistral</vt:lpstr>
      <vt:lpstr>Script MT Bold</vt:lpstr>
      <vt:lpstr>Times New Roman</vt:lpstr>
      <vt:lpstr>ヒラギノ角ゴ ProN W3</vt:lpstr>
      <vt:lpstr>ヒラギノ角ゴ ProN W6</vt:lpstr>
      <vt:lpstr>Title &amp; Subtitle</vt:lpstr>
      <vt:lpstr>Blank</vt:lpstr>
      <vt:lpstr>Title, Text &amp; Photo</vt:lpstr>
      <vt:lpstr>Title &amp; Text</vt:lpstr>
      <vt:lpstr>3_Title &amp; Bullets</vt:lpstr>
      <vt:lpstr>4_Title &amp; Bullets</vt:lpstr>
      <vt:lpstr>6_Title &amp; Bullets</vt:lpstr>
      <vt:lpstr>2_Title</vt:lpstr>
      <vt:lpstr>Chart</vt:lpstr>
      <vt:lpstr>MO Diagrams for  More Complex Molecules</vt:lpstr>
      <vt:lpstr>BF3 - Projection Operator Method</vt:lpstr>
      <vt:lpstr>BF3 - Projection Operator Method</vt:lpstr>
      <vt:lpstr>Boron trifluoride</vt:lpstr>
      <vt:lpstr>Boron Trifluoride</vt:lpstr>
      <vt:lpstr>d orbitals</vt:lpstr>
      <vt:lpstr>σ-MOs for Octahedral Complexes</vt:lpstr>
      <vt:lpstr>σ-MOs for Octahedral Complexes</vt:lpstr>
      <vt:lpstr>σ-MOs for Octahedral Complexes</vt:lpstr>
      <vt:lpstr>σ-MOs for Octahedral Complexes</vt:lpstr>
      <vt:lpstr>σ-MOs for Octahedral Complexes</vt:lpstr>
      <vt:lpstr>σ-MOs for Octahedral Complexes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Groups</dc:title>
  <dc:subject/>
  <dc:creator>Lawman</dc:creator>
  <cp:keywords/>
  <dc:description/>
  <cp:lastModifiedBy>Matt Law</cp:lastModifiedBy>
  <cp:revision>804</cp:revision>
  <cp:lastPrinted>2015-10-19T03:25:22Z</cp:lastPrinted>
  <dcterms:modified xsi:type="dcterms:W3CDTF">2015-10-19T03:29:31Z</dcterms:modified>
</cp:coreProperties>
</file>