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4" r:id="rId3"/>
    <p:sldMasterId id="2147483655" r:id="rId4"/>
    <p:sldMasterId id="2147483933" r:id="rId5"/>
    <p:sldMasterId id="2147484883" r:id="rId6"/>
  </p:sldMasterIdLst>
  <p:notesMasterIdLst>
    <p:notesMasterId r:id="rId19"/>
  </p:notesMasterIdLst>
  <p:sldIdLst>
    <p:sldId id="413" r:id="rId7"/>
    <p:sldId id="394" r:id="rId8"/>
    <p:sldId id="396" r:id="rId9"/>
    <p:sldId id="398" r:id="rId10"/>
    <p:sldId id="397" r:id="rId11"/>
    <p:sldId id="349" r:id="rId12"/>
    <p:sldId id="350" r:id="rId13"/>
    <p:sldId id="351" r:id="rId14"/>
    <p:sldId id="352" r:id="rId15"/>
    <p:sldId id="985" r:id="rId16"/>
    <p:sldId id="353" r:id="rId17"/>
    <p:sldId id="354" r:id="rId18"/>
  </p:sldIdLst>
  <p:sldSz cx="13004800" cy="9753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F9F9"/>
    <a:srgbClr val="3366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9761" autoAdjust="0"/>
  </p:normalViewPr>
  <p:slideViewPr>
    <p:cSldViewPr>
      <p:cViewPr varScale="1">
        <p:scale>
          <a:sx n="83" d="100"/>
          <a:sy n="83" d="100"/>
        </p:scale>
        <p:origin x="1284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7CE9FCCA-AE2D-4333-8F0B-9F1EBD1479E0}" type="datetimeFigureOut">
              <a:rPr lang="en-US"/>
              <a:pPr>
                <a:defRPr/>
              </a:pPr>
              <a:t>10/8/2015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40280A-C950-4993-BF78-605042FBE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07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5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6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61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219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8706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82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94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77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8199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0642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26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1302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53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52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08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62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8549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30099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3100" y="876300"/>
            <a:ext cx="30099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50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63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49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69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397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5041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001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41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88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28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130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358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71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594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14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75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338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8825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7624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54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98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339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49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700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37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60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5586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397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65626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206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6525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56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5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224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030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58239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34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432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0026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344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91436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06395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07803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707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06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2099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459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7333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6172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317500" indent="-317500" algn="l" rtl="0" eaLnBrk="0" fontAlgn="base" hangingPunct="0">
        <a:spcBef>
          <a:spcPts val="12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635000" indent="-635000" algn="l" rtl="0" eaLnBrk="0" fontAlgn="base" hangingPunct="0">
        <a:spcBef>
          <a:spcPts val="12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952500" indent="-952500" algn="l" rtl="0" eaLnBrk="0" fontAlgn="base" hangingPunct="0">
        <a:spcBef>
          <a:spcPts val="12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1270000" indent="-1270000" algn="l" rtl="0" eaLnBrk="0" fontAlgn="base" hangingPunct="0">
        <a:spcBef>
          <a:spcPts val="1200"/>
        </a:spcBef>
        <a:spcAft>
          <a:spcPct val="0"/>
        </a:spcAft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317500" indent="-317500" algn="l" rtl="0" eaLnBrk="0" fontAlgn="base" hangingPunct="0">
        <a:spcBef>
          <a:spcPts val="12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635000" indent="-635000" algn="l" rtl="0" eaLnBrk="0" fontAlgn="base" hangingPunct="0">
        <a:spcBef>
          <a:spcPts val="12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952500" indent="-952500" algn="l" rtl="0" eaLnBrk="0" fontAlgn="base" hangingPunct="0">
        <a:spcBef>
          <a:spcPts val="12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1270000" indent="-1270000" algn="l" rtl="0" eaLnBrk="0" fontAlgn="base" hangingPunct="0">
        <a:spcBef>
          <a:spcPts val="1200"/>
        </a:spcBef>
        <a:spcAft>
          <a:spcPct val="0"/>
        </a:spcAft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584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1219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1854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2489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" charset="0"/>
              </a:rPr>
              <a:t>Fifth level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821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584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1219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1854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2489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 Diagrams for </a:t>
            </a:r>
            <a:br>
              <a:rPr lang="en-US" dirty="0" smtClean="0"/>
            </a:br>
            <a:r>
              <a:rPr lang="en-US" dirty="0" smtClean="0"/>
              <a:t>Diatomic Molecules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5029200"/>
            <a:ext cx="10464800" cy="4546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5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Friday, October 9, 2015</a:t>
            </a:r>
          </a:p>
        </p:txBody>
      </p:sp>
    </p:spTree>
    <p:extLst>
      <p:ext uri="{BB962C8B-B14F-4D97-AF65-F5344CB8AC3E}">
        <p14:creationId xmlns:p14="http://schemas.microsoft.com/office/powerpoint/2010/main" val="11544334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Relative AO Energies for MO Diagrams</a:t>
            </a:r>
          </a:p>
        </p:txBody>
      </p:sp>
      <p:graphicFrame>
        <p:nvGraphicFramePr>
          <p:cNvPr id="98307" name="Object 3"/>
          <p:cNvGraphicFramePr>
            <a:graphicFrameLocks/>
          </p:cNvGraphicFramePr>
          <p:nvPr/>
        </p:nvGraphicFramePr>
        <p:xfrm>
          <a:off x="438150" y="2184400"/>
          <a:ext cx="12115800" cy="736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7" name="Chart" r:id="rId3" imgW="17022567" imgH="10349206" progId="MSGraph.Chart.8">
                  <p:embed/>
                </p:oleObj>
              </mc:Choice>
              <mc:Fallback>
                <p:oleObj name="Chart" r:id="rId3" imgW="17022567" imgH="10349206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184400"/>
                        <a:ext cx="12115800" cy="736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Rectangle 4"/>
          <p:cNvSpPr>
            <a:spLocks/>
          </p:cNvSpPr>
          <p:nvPr/>
        </p:nvSpPr>
        <p:spPr bwMode="auto">
          <a:xfrm>
            <a:off x="1838325" y="366395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H</a:t>
            </a:r>
          </a:p>
        </p:txBody>
      </p:sp>
      <p:sp>
        <p:nvSpPr>
          <p:cNvPr id="98309" name="Rectangle 5"/>
          <p:cNvSpPr>
            <a:spLocks/>
          </p:cNvSpPr>
          <p:nvPr/>
        </p:nvSpPr>
        <p:spPr bwMode="auto">
          <a:xfrm>
            <a:off x="2419350" y="5118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He</a:t>
            </a:r>
          </a:p>
        </p:txBody>
      </p:sp>
      <p:sp>
        <p:nvSpPr>
          <p:cNvPr id="98310" name="Rectangle 6"/>
          <p:cNvSpPr>
            <a:spLocks/>
          </p:cNvSpPr>
          <p:nvPr/>
        </p:nvSpPr>
        <p:spPr bwMode="auto">
          <a:xfrm>
            <a:off x="2568575" y="30607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Li</a:t>
            </a:r>
          </a:p>
        </p:txBody>
      </p:sp>
      <p:sp>
        <p:nvSpPr>
          <p:cNvPr id="98311" name="Rectangle 7"/>
          <p:cNvSpPr>
            <a:spLocks/>
          </p:cNvSpPr>
          <p:nvPr/>
        </p:nvSpPr>
        <p:spPr bwMode="auto">
          <a:xfrm>
            <a:off x="3086100" y="35179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Be</a:t>
            </a:r>
          </a:p>
        </p:txBody>
      </p:sp>
      <p:sp>
        <p:nvSpPr>
          <p:cNvPr id="98312" name="Rectangle 8"/>
          <p:cNvSpPr>
            <a:spLocks/>
          </p:cNvSpPr>
          <p:nvPr/>
        </p:nvSpPr>
        <p:spPr bwMode="auto">
          <a:xfrm>
            <a:off x="3802063" y="41275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98313" name="Rectangle 9"/>
          <p:cNvSpPr>
            <a:spLocks/>
          </p:cNvSpPr>
          <p:nvPr/>
        </p:nvSpPr>
        <p:spPr bwMode="auto">
          <a:xfrm>
            <a:off x="4432300" y="4737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98314" name="Rectangle 10"/>
          <p:cNvSpPr>
            <a:spLocks/>
          </p:cNvSpPr>
          <p:nvPr/>
        </p:nvSpPr>
        <p:spPr bwMode="auto">
          <a:xfrm>
            <a:off x="4902200" y="54102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98315" name="Rectangle 11"/>
          <p:cNvSpPr>
            <a:spLocks/>
          </p:cNvSpPr>
          <p:nvPr/>
        </p:nvSpPr>
        <p:spPr bwMode="auto">
          <a:xfrm>
            <a:off x="5556250" y="62103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98316" name="Rectangle 12"/>
          <p:cNvSpPr>
            <a:spLocks/>
          </p:cNvSpPr>
          <p:nvPr/>
        </p:nvSpPr>
        <p:spPr bwMode="auto">
          <a:xfrm>
            <a:off x="6283325" y="71755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98317" name="Rectangle 13"/>
          <p:cNvSpPr>
            <a:spLocks/>
          </p:cNvSpPr>
          <p:nvPr/>
        </p:nvSpPr>
        <p:spPr bwMode="auto">
          <a:xfrm>
            <a:off x="6686550" y="80772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98318" name="Rectangle 14"/>
          <p:cNvSpPr>
            <a:spLocks/>
          </p:cNvSpPr>
          <p:nvPr/>
        </p:nvSpPr>
        <p:spPr bwMode="auto">
          <a:xfrm>
            <a:off x="4132263" y="28448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98319" name="Rectangle 15"/>
          <p:cNvSpPr>
            <a:spLocks/>
          </p:cNvSpPr>
          <p:nvPr/>
        </p:nvSpPr>
        <p:spPr bwMode="auto">
          <a:xfrm>
            <a:off x="4902200" y="3213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98320" name="Rectangle 16"/>
          <p:cNvSpPr>
            <a:spLocks/>
          </p:cNvSpPr>
          <p:nvPr/>
        </p:nvSpPr>
        <p:spPr bwMode="auto">
          <a:xfrm>
            <a:off x="5562600" y="3594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98321" name="Rectangle 17"/>
          <p:cNvSpPr>
            <a:spLocks/>
          </p:cNvSpPr>
          <p:nvPr/>
        </p:nvSpPr>
        <p:spPr bwMode="auto">
          <a:xfrm>
            <a:off x="6229350" y="39370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98322" name="Rectangle 18"/>
          <p:cNvSpPr>
            <a:spLocks/>
          </p:cNvSpPr>
          <p:nvPr/>
        </p:nvSpPr>
        <p:spPr bwMode="auto">
          <a:xfrm>
            <a:off x="6892925" y="42799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98323" name="Rectangle 19"/>
          <p:cNvSpPr>
            <a:spLocks/>
          </p:cNvSpPr>
          <p:nvPr/>
        </p:nvSpPr>
        <p:spPr bwMode="auto">
          <a:xfrm>
            <a:off x="7550150" y="4737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98324" name="Rectangle 20"/>
          <p:cNvSpPr>
            <a:spLocks/>
          </p:cNvSpPr>
          <p:nvPr/>
        </p:nvSpPr>
        <p:spPr bwMode="auto">
          <a:xfrm>
            <a:off x="7526018" y="3028434"/>
            <a:ext cx="394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Na</a:t>
            </a:r>
          </a:p>
        </p:txBody>
      </p:sp>
      <p:sp>
        <p:nvSpPr>
          <p:cNvPr id="98325" name="Rectangle 21"/>
          <p:cNvSpPr>
            <a:spLocks/>
          </p:cNvSpPr>
          <p:nvPr/>
        </p:nvSpPr>
        <p:spPr bwMode="auto">
          <a:xfrm>
            <a:off x="8054975" y="32893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Mg</a:t>
            </a:r>
          </a:p>
        </p:txBody>
      </p:sp>
      <p:sp>
        <p:nvSpPr>
          <p:cNvPr id="98326" name="Rectangle 22"/>
          <p:cNvSpPr>
            <a:spLocks/>
          </p:cNvSpPr>
          <p:nvPr/>
        </p:nvSpPr>
        <p:spPr bwMode="auto">
          <a:xfrm>
            <a:off x="8739188" y="36957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98327" name="Rectangle 23"/>
          <p:cNvSpPr>
            <a:spLocks/>
          </p:cNvSpPr>
          <p:nvPr/>
        </p:nvSpPr>
        <p:spPr bwMode="auto">
          <a:xfrm>
            <a:off x="9348788" y="42799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98328" name="Rectangle 24"/>
          <p:cNvSpPr>
            <a:spLocks/>
          </p:cNvSpPr>
          <p:nvPr/>
        </p:nvSpPr>
        <p:spPr bwMode="auto">
          <a:xfrm>
            <a:off x="10069513" y="4660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8329" name="Rectangle 25"/>
          <p:cNvSpPr>
            <a:spLocks/>
          </p:cNvSpPr>
          <p:nvPr/>
        </p:nvSpPr>
        <p:spPr bwMode="auto">
          <a:xfrm>
            <a:off x="10666413" y="5143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8330" name="Rectangle 26"/>
          <p:cNvSpPr>
            <a:spLocks/>
          </p:cNvSpPr>
          <p:nvPr/>
        </p:nvSpPr>
        <p:spPr bwMode="auto">
          <a:xfrm>
            <a:off x="11229975" y="54483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98331" name="Rectangle 27"/>
          <p:cNvSpPr>
            <a:spLocks/>
          </p:cNvSpPr>
          <p:nvPr/>
        </p:nvSpPr>
        <p:spPr bwMode="auto">
          <a:xfrm>
            <a:off x="11834813" y="57531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98332" name="Rectangle 28"/>
          <p:cNvSpPr>
            <a:spLocks/>
          </p:cNvSpPr>
          <p:nvPr/>
        </p:nvSpPr>
        <p:spPr bwMode="auto">
          <a:xfrm>
            <a:off x="9094788" y="26162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98333" name="Rectangle 29"/>
          <p:cNvSpPr>
            <a:spLocks/>
          </p:cNvSpPr>
          <p:nvPr/>
        </p:nvSpPr>
        <p:spPr bwMode="auto">
          <a:xfrm>
            <a:off x="9755188" y="28321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98334" name="Rectangle 30"/>
          <p:cNvSpPr>
            <a:spLocks/>
          </p:cNvSpPr>
          <p:nvPr/>
        </p:nvSpPr>
        <p:spPr bwMode="auto">
          <a:xfrm>
            <a:off x="10450513" y="30480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8335" name="Rectangle 31"/>
          <p:cNvSpPr>
            <a:spLocks/>
          </p:cNvSpPr>
          <p:nvPr/>
        </p:nvSpPr>
        <p:spPr bwMode="auto">
          <a:xfrm>
            <a:off x="11110913" y="3263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8336" name="Rectangle 32"/>
          <p:cNvSpPr>
            <a:spLocks/>
          </p:cNvSpPr>
          <p:nvPr/>
        </p:nvSpPr>
        <p:spPr bwMode="auto">
          <a:xfrm>
            <a:off x="11725275" y="3479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98337" name="Rectangle 33"/>
          <p:cNvSpPr>
            <a:spLocks/>
          </p:cNvSpPr>
          <p:nvPr/>
        </p:nvSpPr>
        <p:spPr bwMode="auto">
          <a:xfrm>
            <a:off x="12380913" y="36957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98338" name="Rectangle 34"/>
          <p:cNvSpPr>
            <a:spLocks/>
          </p:cNvSpPr>
          <p:nvPr/>
        </p:nvSpPr>
        <p:spPr bwMode="auto">
          <a:xfrm>
            <a:off x="2058988" y="444500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364D64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altLang="en-US" sz="2400" i="1" smtClean="0">
                <a:solidFill>
                  <a:srgbClr val="364D64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8339" name="Rectangle 35"/>
          <p:cNvSpPr>
            <a:spLocks/>
          </p:cNvSpPr>
          <p:nvPr/>
        </p:nvSpPr>
        <p:spPr bwMode="auto">
          <a:xfrm>
            <a:off x="5187950" y="4826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8A454A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altLang="en-US" sz="2400" i="1" smtClean="0">
                <a:solidFill>
                  <a:srgbClr val="8A454A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8340" name="Rectangle 36"/>
          <p:cNvSpPr>
            <a:spLocks/>
          </p:cNvSpPr>
          <p:nvPr/>
        </p:nvSpPr>
        <p:spPr bwMode="auto">
          <a:xfrm>
            <a:off x="5389563" y="41529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BD9235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altLang="en-US" sz="2400" i="1" smtClean="0">
                <a:solidFill>
                  <a:srgbClr val="BD9235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8341" name="Rectangle 37"/>
          <p:cNvSpPr>
            <a:spLocks/>
          </p:cNvSpPr>
          <p:nvPr/>
        </p:nvSpPr>
        <p:spPr bwMode="auto">
          <a:xfrm>
            <a:off x="10115550" y="40767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3A5A2D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altLang="en-US" sz="2400" i="1" smtClean="0">
                <a:solidFill>
                  <a:srgbClr val="3A5A2D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8342" name="Rectangle 38"/>
          <p:cNvSpPr>
            <a:spLocks/>
          </p:cNvSpPr>
          <p:nvPr/>
        </p:nvSpPr>
        <p:spPr bwMode="auto">
          <a:xfrm>
            <a:off x="10431463" y="36703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454242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altLang="en-US" sz="2400" i="1" smtClean="0">
                <a:solidFill>
                  <a:srgbClr val="454242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3278188" y="4572000"/>
            <a:ext cx="1814512" cy="647700"/>
            <a:chOff x="0" y="0"/>
            <a:chExt cx="1142" cy="408"/>
          </a:xfrm>
        </p:grpSpPr>
        <p:sp>
          <p:nvSpPr>
            <p:cNvPr id="98354" name="AutoShape 39"/>
            <p:cNvSpPr>
              <a:spLocks/>
            </p:cNvSpPr>
            <p:nvPr/>
          </p:nvSpPr>
          <p:spPr bwMode="auto">
            <a:xfrm>
              <a:off x="678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 altLang="en-US" smtClean="0"/>
            </a:p>
          </p:txBody>
        </p:sp>
        <p:sp>
          <p:nvSpPr>
            <p:cNvPr id="98355" name="Rectangle 40"/>
            <p:cNvSpPr>
              <a:spLocks/>
            </p:cNvSpPr>
            <p:nvPr/>
          </p:nvSpPr>
          <p:spPr bwMode="auto">
            <a:xfrm>
              <a:off x="0" y="100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–19.4 eV</a:t>
              </a:r>
            </a:p>
          </p:txBody>
        </p:sp>
      </p:grpSp>
      <p:grpSp>
        <p:nvGrpSpPr>
          <p:cNvPr id="11308" name="Group 44"/>
          <p:cNvGrpSpPr>
            <a:grpSpLocks/>
          </p:cNvGrpSpPr>
          <p:nvPr/>
        </p:nvGrpSpPr>
        <p:grpSpPr bwMode="auto">
          <a:xfrm>
            <a:off x="5867400" y="3924300"/>
            <a:ext cx="1824038" cy="647700"/>
            <a:chOff x="0" y="0"/>
            <a:chExt cx="1149" cy="408"/>
          </a:xfrm>
        </p:grpSpPr>
        <p:sp>
          <p:nvSpPr>
            <p:cNvPr id="98352" name="AutoShape 42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 altLang="en-US" smtClean="0"/>
            </a:p>
          </p:txBody>
        </p:sp>
        <p:sp>
          <p:nvSpPr>
            <p:cNvPr id="98353" name="Rectangle 43"/>
            <p:cNvSpPr>
              <a:spLocks/>
            </p:cNvSpPr>
            <p:nvPr/>
          </p:nvSpPr>
          <p:spPr bwMode="auto">
            <a:xfrm>
              <a:off x="512" y="5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–15.8 eV</a:t>
              </a:r>
            </a:p>
          </p:txBody>
        </p:sp>
      </p:grpSp>
      <p:grpSp>
        <p:nvGrpSpPr>
          <p:cNvPr id="11311" name="Group 47"/>
          <p:cNvGrpSpPr>
            <a:grpSpLocks/>
          </p:cNvGrpSpPr>
          <p:nvPr/>
        </p:nvGrpSpPr>
        <p:grpSpPr bwMode="auto">
          <a:xfrm>
            <a:off x="4432300" y="6083300"/>
            <a:ext cx="1854200" cy="647700"/>
            <a:chOff x="0" y="0"/>
            <a:chExt cx="1167" cy="408"/>
          </a:xfrm>
        </p:grpSpPr>
        <p:sp>
          <p:nvSpPr>
            <p:cNvPr id="98350" name="AutoShape 45"/>
            <p:cNvSpPr>
              <a:spLocks/>
            </p:cNvSpPr>
            <p:nvPr/>
          </p:nvSpPr>
          <p:spPr bwMode="auto">
            <a:xfrm>
              <a:off x="703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 altLang="en-US" smtClean="0"/>
            </a:p>
          </p:txBody>
        </p:sp>
        <p:sp>
          <p:nvSpPr>
            <p:cNvPr id="98351" name="Rectangle 46"/>
            <p:cNvSpPr>
              <a:spLocks/>
            </p:cNvSpPr>
            <p:nvPr/>
          </p:nvSpPr>
          <p:spPr bwMode="auto">
            <a:xfrm>
              <a:off x="0" y="88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–32.4 eV</a:t>
              </a:r>
            </a:p>
          </p:txBody>
        </p:sp>
      </p:grpSp>
      <p:grpSp>
        <p:nvGrpSpPr>
          <p:cNvPr id="11314" name="Group 50"/>
          <p:cNvGrpSpPr>
            <a:grpSpLocks/>
          </p:cNvGrpSpPr>
          <p:nvPr/>
        </p:nvGrpSpPr>
        <p:grpSpPr bwMode="auto">
          <a:xfrm>
            <a:off x="4610100" y="3238500"/>
            <a:ext cx="1787525" cy="647700"/>
            <a:chOff x="0" y="0"/>
            <a:chExt cx="1126" cy="408"/>
          </a:xfrm>
        </p:grpSpPr>
        <p:sp>
          <p:nvSpPr>
            <p:cNvPr id="98348" name="AutoShape 48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 altLang="en-US" smtClean="0"/>
            </a:p>
          </p:txBody>
        </p:sp>
        <p:sp>
          <p:nvSpPr>
            <p:cNvPr id="98349" name="Rectangle 49"/>
            <p:cNvSpPr>
              <a:spLocks/>
            </p:cNvSpPr>
            <p:nvPr/>
          </p:nvSpPr>
          <p:spPr bwMode="auto">
            <a:xfrm>
              <a:off x="489" y="7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–10.7 eV</a:t>
              </a:r>
            </a:p>
          </p:txBody>
        </p:sp>
      </p:grpSp>
      <p:sp>
        <p:nvSpPr>
          <p:cNvPr id="98347" name="Rectangle 2"/>
          <p:cNvSpPr txBox="1">
            <a:spLocks noChangeArrowheads="1"/>
          </p:cNvSpPr>
          <p:nvPr/>
        </p:nvSpPr>
        <p:spPr bwMode="auto">
          <a:xfrm>
            <a:off x="50800" y="876300"/>
            <a:ext cx="1290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US" altLang="en-US" i="1" smtClean="0">
                <a:solidFill>
                  <a:srgbClr val="000000"/>
                </a:solidFill>
              </a:rPr>
              <a:t>Photoelectron spectroscopy</a:t>
            </a:r>
            <a:r>
              <a:rPr lang="en-US" altLang="en-US" smtClean="0">
                <a:solidFill>
                  <a:srgbClr val="000000"/>
                </a:solidFill>
              </a:rPr>
              <a:t> gives us a pretty good idea of the relative energies for AOs.</a:t>
            </a:r>
          </a:p>
        </p:txBody>
      </p:sp>
    </p:spTree>
    <p:extLst>
      <p:ext uri="{BB962C8B-B14F-4D97-AF65-F5344CB8AC3E}">
        <p14:creationId xmlns:p14="http://schemas.microsoft.com/office/powerpoint/2010/main" val="3603851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 51"/>
          <p:cNvSpPr>
            <a:spLocks noChangeShapeType="1"/>
          </p:cNvSpPr>
          <p:nvPr/>
        </p:nvSpPr>
        <p:spPr bwMode="auto">
          <a:xfrm rot="10800000" flipH="1">
            <a:off x="4639747" y="4552943"/>
            <a:ext cx="1608655" cy="181589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514475" y="3546475"/>
            <a:ext cx="1795463" cy="1795463"/>
            <a:chOff x="0" y="0"/>
            <a:chExt cx="1131" cy="1131"/>
          </a:xfrm>
        </p:grpSpPr>
        <p:sp>
          <p:nvSpPr>
            <p:cNvPr id="97393" name="Rectangle 1"/>
            <p:cNvSpPr>
              <a:spLocks/>
            </p:cNvSpPr>
            <p:nvPr/>
          </p:nvSpPr>
          <p:spPr bwMode="auto">
            <a:xfrm rot="-5400000">
              <a:off x="-65" y="389"/>
              <a:ext cx="81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Energy</a:t>
              </a:r>
            </a:p>
          </p:txBody>
        </p:sp>
        <p:sp>
          <p:nvSpPr>
            <p:cNvPr id="97394" name="Line 2"/>
            <p:cNvSpPr>
              <a:spLocks noChangeShapeType="1"/>
            </p:cNvSpPr>
            <p:nvPr/>
          </p:nvSpPr>
          <p:spPr bwMode="auto">
            <a:xfrm flipH="1">
              <a:off x="565" y="0"/>
              <a:ext cx="0" cy="11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Heteronuclear Diatomic Molecules: CO</a:t>
            </a:r>
          </a:p>
        </p:txBody>
      </p:sp>
      <p:sp>
        <p:nvSpPr>
          <p:cNvPr id="972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092200"/>
          </a:xfrm>
        </p:spPr>
        <p:txBody>
          <a:bodyPr/>
          <a:lstStyle/>
          <a:p>
            <a:pPr eaLnBrk="1" hangingPunct="1"/>
            <a:r>
              <a:rPr lang="en-US" dirty="0" smtClean="0"/>
              <a:t>In molecules with more than one type of atom, MOs are formed from AOs that have different energies. Consider CO:</a:t>
            </a:r>
          </a:p>
        </p:txBody>
      </p: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6108700" y="4013200"/>
            <a:ext cx="804863" cy="4629150"/>
            <a:chOff x="0" y="0"/>
            <a:chExt cx="507" cy="2916"/>
          </a:xfrm>
        </p:grpSpPr>
        <p:grpSp>
          <p:nvGrpSpPr>
            <p:cNvPr id="97378" name="Group 8"/>
            <p:cNvGrpSpPr>
              <a:grpSpLocks/>
            </p:cNvGrpSpPr>
            <p:nvPr/>
          </p:nvGrpSpPr>
          <p:grpSpPr bwMode="auto">
            <a:xfrm>
              <a:off x="166" y="2640"/>
              <a:ext cx="139" cy="276"/>
              <a:chOff x="0" y="0"/>
              <a:chExt cx="139" cy="276"/>
            </a:xfrm>
          </p:grpSpPr>
          <p:sp>
            <p:nvSpPr>
              <p:cNvPr id="97391" name="Freeform 6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392" name="Freeform 7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97379" name="Group 11"/>
            <p:cNvGrpSpPr>
              <a:grpSpLocks/>
            </p:cNvGrpSpPr>
            <p:nvPr/>
          </p:nvGrpSpPr>
          <p:grpSpPr bwMode="auto">
            <a:xfrm>
              <a:off x="184" y="864"/>
              <a:ext cx="139" cy="276"/>
              <a:chOff x="0" y="0"/>
              <a:chExt cx="139" cy="276"/>
            </a:xfrm>
          </p:grpSpPr>
          <p:sp>
            <p:nvSpPr>
              <p:cNvPr id="97389" name="Freeform 9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390" name="Freeform 10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97380" name="Group 14"/>
            <p:cNvGrpSpPr>
              <a:grpSpLocks/>
            </p:cNvGrpSpPr>
            <p:nvPr/>
          </p:nvGrpSpPr>
          <p:grpSpPr bwMode="auto">
            <a:xfrm>
              <a:off x="184" y="0"/>
              <a:ext cx="139" cy="276"/>
              <a:chOff x="0" y="0"/>
              <a:chExt cx="139" cy="276"/>
            </a:xfrm>
          </p:grpSpPr>
          <p:sp>
            <p:nvSpPr>
              <p:cNvPr id="97387" name="Freeform 1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388" name="Freeform 1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97381" name="Group 17"/>
            <p:cNvGrpSpPr>
              <a:grpSpLocks/>
            </p:cNvGrpSpPr>
            <p:nvPr/>
          </p:nvGrpSpPr>
          <p:grpSpPr bwMode="auto">
            <a:xfrm>
              <a:off x="0" y="472"/>
              <a:ext cx="139" cy="276"/>
              <a:chOff x="0" y="0"/>
              <a:chExt cx="139" cy="276"/>
            </a:xfrm>
          </p:grpSpPr>
          <p:sp>
            <p:nvSpPr>
              <p:cNvPr id="97385" name="Freeform 1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386" name="Freeform 1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97382" name="Group 20"/>
            <p:cNvGrpSpPr>
              <a:grpSpLocks/>
            </p:cNvGrpSpPr>
            <p:nvPr/>
          </p:nvGrpSpPr>
          <p:grpSpPr bwMode="auto">
            <a:xfrm>
              <a:off x="368" y="472"/>
              <a:ext cx="139" cy="276"/>
              <a:chOff x="0" y="0"/>
              <a:chExt cx="139" cy="276"/>
            </a:xfrm>
          </p:grpSpPr>
          <p:sp>
            <p:nvSpPr>
              <p:cNvPr id="97383" name="Freeform 1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384" name="Freeform 1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25634" name="Group 34"/>
          <p:cNvGrpSpPr>
            <a:grpSpLocks/>
          </p:cNvGrpSpPr>
          <p:nvPr/>
        </p:nvGrpSpPr>
        <p:grpSpPr bwMode="auto">
          <a:xfrm>
            <a:off x="2932113" y="3632200"/>
            <a:ext cx="2276473" cy="5848350"/>
            <a:chOff x="0" y="0"/>
            <a:chExt cx="1433" cy="3684"/>
          </a:xfrm>
        </p:grpSpPr>
        <p:sp>
          <p:nvSpPr>
            <p:cNvPr id="97366" name="Line 22"/>
            <p:cNvSpPr>
              <a:spLocks noChangeShapeType="1"/>
            </p:cNvSpPr>
            <p:nvPr/>
          </p:nvSpPr>
          <p:spPr bwMode="auto">
            <a:xfrm>
              <a:off x="768" y="1722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67" name="Line 23"/>
            <p:cNvSpPr>
              <a:spLocks noChangeShapeType="1"/>
            </p:cNvSpPr>
            <p:nvPr/>
          </p:nvSpPr>
          <p:spPr bwMode="auto">
            <a:xfrm rot="10800000" flipH="1">
              <a:off x="768" y="29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68" name="Line 24"/>
            <p:cNvSpPr>
              <a:spLocks noChangeShapeType="1"/>
            </p:cNvSpPr>
            <p:nvPr/>
          </p:nvSpPr>
          <p:spPr bwMode="auto">
            <a:xfrm rot="10800000" flipH="1">
              <a:off x="400" y="29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69" name="Line 25"/>
            <p:cNvSpPr>
              <a:spLocks noChangeShapeType="1"/>
            </p:cNvSpPr>
            <p:nvPr/>
          </p:nvSpPr>
          <p:spPr bwMode="auto">
            <a:xfrm rot="10800000" flipH="1">
              <a:off x="1136" y="29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70" name="Rectangle 26"/>
            <p:cNvSpPr>
              <a:spLocks/>
            </p:cNvSpPr>
            <p:nvPr/>
          </p:nvSpPr>
          <p:spPr bwMode="auto">
            <a:xfrm>
              <a:off x="423" y="1584"/>
              <a:ext cx="27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s</a:t>
              </a:r>
              <a:r>
                <a:rPr lang="en-US" sz="1800" b="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</a:p>
          </p:txBody>
        </p:sp>
        <p:sp>
          <p:nvSpPr>
            <p:cNvPr id="97371" name="Rectangle 27"/>
            <p:cNvSpPr>
              <a:spLocks/>
            </p:cNvSpPr>
            <p:nvPr/>
          </p:nvSpPr>
          <p:spPr bwMode="auto">
            <a:xfrm>
              <a:off x="0" y="176"/>
              <a:ext cx="28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p</a:t>
              </a:r>
              <a:r>
                <a:rPr lang="en-US" sz="1800" b="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</a:p>
          </p:txBody>
        </p:sp>
        <p:sp>
          <p:nvSpPr>
            <p:cNvPr id="97372" name="Freeform 28"/>
            <p:cNvSpPr>
              <a:spLocks/>
            </p:cNvSpPr>
            <p:nvPr/>
          </p:nvSpPr>
          <p:spPr bwMode="auto">
            <a:xfrm>
              <a:off x="848" y="8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73" name="Freeform 29"/>
            <p:cNvSpPr>
              <a:spLocks/>
            </p:cNvSpPr>
            <p:nvPr/>
          </p:nvSpPr>
          <p:spPr bwMode="auto">
            <a:xfrm>
              <a:off x="1192" y="0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97374" name="Group 32"/>
            <p:cNvGrpSpPr>
              <a:grpSpLocks/>
            </p:cNvGrpSpPr>
            <p:nvPr/>
          </p:nvGrpSpPr>
          <p:grpSpPr bwMode="auto">
            <a:xfrm>
              <a:off x="848" y="1400"/>
              <a:ext cx="139" cy="276"/>
              <a:chOff x="0" y="0"/>
              <a:chExt cx="139" cy="276"/>
            </a:xfrm>
          </p:grpSpPr>
          <p:sp>
            <p:nvSpPr>
              <p:cNvPr id="97376" name="Freeform 30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377" name="Freeform 31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97375" name="Rectangle 33"/>
            <p:cNvSpPr>
              <a:spLocks/>
            </p:cNvSpPr>
            <p:nvPr/>
          </p:nvSpPr>
          <p:spPr bwMode="auto">
            <a:xfrm>
              <a:off x="755" y="3332"/>
              <a:ext cx="24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C</a:t>
              </a:r>
            </a:p>
          </p:txBody>
        </p:sp>
      </p:grp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7810499" y="4165600"/>
            <a:ext cx="2239967" cy="5321301"/>
            <a:chOff x="0" y="0"/>
            <a:chExt cx="1411" cy="3352"/>
          </a:xfrm>
        </p:grpSpPr>
        <p:sp>
          <p:nvSpPr>
            <p:cNvPr id="97351" name="Line 35"/>
            <p:cNvSpPr>
              <a:spLocks noChangeShapeType="1"/>
            </p:cNvSpPr>
            <p:nvPr/>
          </p:nvSpPr>
          <p:spPr bwMode="auto">
            <a:xfrm>
              <a:off x="368" y="231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52" name="Line 36"/>
            <p:cNvSpPr>
              <a:spLocks noChangeShapeType="1"/>
            </p:cNvSpPr>
            <p:nvPr/>
          </p:nvSpPr>
          <p:spPr bwMode="auto">
            <a:xfrm rot="10800000" flipH="1">
              <a:off x="368" y="31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53" name="Line 37"/>
            <p:cNvSpPr>
              <a:spLocks noChangeShapeType="1"/>
            </p:cNvSpPr>
            <p:nvPr/>
          </p:nvSpPr>
          <p:spPr bwMode="auto">
            <a:xfrm rot="10800000" flipH="1">
              <a:off x="0" y="31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54" name="Line 38"/>
            <p:cNvSpPr>
              <a:spLocks noChangeShapeType="1"/>
            </p:cNvSpPr>
            <p:nvPr/>
          </p:nvSpPr>
          <p:spPr bwMode="auto">
            <a:xfrm rot="10800000" flipH="1">
              <a:off x="736" y="31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55" name="Rectangle 39"/>
            <p:cNvSpPr>
              <a:spLocks/>
            </p:cNvSpPr>
            <p:nvPr/>
          </p:nvSpPr>
          <p:spPr bwMode="auto">
            <a:xfrm>
              <a:off x="757" y="2176"/>
              <a:ext cx="27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s</a:t>
              </a:r>
              <a:r>
                <a:rPr lang="en-US" sz="1800" b="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</a:p>
          </p:txBody>
        </p:sp>
        <p:sp>
          <p:nvSpPr>
            <p:cNvPr id="97356" name="Rectangle 40"/>
            <p:cNvSpPr>
              <a:spLocks/>
            </p:cNvSpPr>
            <p:nvPr/>
          </p:nvSpPr>
          <p:spPr bwMode="auto">
            <a:xfrm>
              <a:off x="1117" y="192"/>
              <a:ext cx="29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p</a:t>
              </a:r>
              <a:r>
                <a:rPr lang="en-US" sz="1800" b="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</a:p>
          </p:txBody>
        </p:sp>
        <p:sp>
          <p:nvSpPr>
            <p:cNvPr id="97357" name="Freeform 41"/>
            <p:cNvSpPr>
              <a:spLocks/>
            </p:cNvSpPr>
            <p:nvPr/>
          </p:nvSpPr>
          <p:spPr bwMode="auto">
            <a:xfrm>
              <a:off x="440" y="48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58" name="Freeform 42"/>
            <p:cNvSpPr>
              <a:spLocks/>
            </p:cNvSpPr>
            <p:nvPr/>
          </p:nvSpPr>
          <p:spPr bwMode="auto">
            <a:xfrm>
              <a:off x="784" y="40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97359" name="Group 45"/>
            <p:cNvGrpSpPr>
              <a:grpSpLocks/>
            </p:cNvGrpSpPr>
            <p:nvPr/>
          </p:nvGrpSpPr>
          <p:grpSpPr bwMode="auto">
            <a:xfrm>
              <a:off x="71" y="0"/>
              <a:ext cx="140" cy="276"/>
              <a:chOff x="0" y="0"/>
              <a:chExt cx="139" cy="276"/>
            </a:xfrm>
          </p:grpSpPr>
          <p:sp>
            <p:nvSpPr>
              <p:cNvPr id="97364" name="Freeform 43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365" name="Freeform 44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97360" name="Group 48"/>
            <p:cNvGrpSpPr>
              <a:grpSpLocks/>
            </p:cNvGrpSpPr>
            <p:nvPr/>
          </p:nvGrpSpPr>
          <p:grpSpPr bwMode="auto">
            <a:xfrm>
              <a:off x="440" y="2007"/>
              <a:ext cx="139" cy="277"/>
              <a:chOff x="0" y="0"/>
              <a:chExt cx="139" cy="276"/>
            </a:xfrm>
          </p:grpSpPr>
          <p:sp>
            <p:nvSpPr>
              <p:cNvPr id="97362" name="Freeform 46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97363" name="Freeform 47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97361" name="Rectangle 49"/>
            <p:cNvSpPr>
              <a:spLocks/>
            </p:cNvSpPr>
            <p:nvPr/>
          </p:nvSpPr>
          <p:spPr bwMode="auto">
            <a:xfrm>
              <a:off x="387" y="3000"/>
              <a:ext cx="25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O</a:t>
              </a:r>
            </a:p>
          </p:txBody>
        </p:sp>
      </p:grpSp>
      <p:grpSp>
        <p:nvGrpSpPr>
          <p:cNvPr id="25653" name="Group 53"/>
          <p:cNvGrpSpPr>
            <a:grpSpLocks/>
          </p:cNvGrpSpPr>
          <p:nvPr/>
        </p:nvGrpSpPr>
        <p:grpSpPr bwMode="auto">
          <a:xfrm>
            <a:off x="4622800" y="5880100"/>
            <a:ext cx="3778250" cy="1963738"/>
            <a:chOff x="0" y="0"/>
            <a:chExt cx="2380" cy="1236"/>
          </a:xfrm>
        </p:grpSpPr>
        <p:sp>
          <p:nvSpPr>
            <p:cNvPr id="97349" name="Line 51"/>
            <p:cNvSpPr>
              <a:spLocks noChangeShapeType="1"/>
            </p:cNvSpPr>
            <p:nvPr/>
          </p:nvSpPr>
          <p:spPr bwMode="auto">
            <a:xfrm rot="10800000" flipH="1">
              <a:off x="0" y="6"/>
              <a:ext cx="1029" cy="2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50" name="Line 52"/>
            <p:cNvSpPr>
              <a:spLocks noChangeShapeType="1"/>
            </p:cNvSpPr>
            <p:nvPr/>
          </p:nvSpPr>
          <p:spPr bwMode="auto">
            <a:xfrm>
              <a:off x="1320" y="0"/>
              <a:ext cx="1060" cy="1236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5656" name="Group 56"/>
          <p:cNvGrpSpPr>
            <a:grpSpLocks/>
          </p:cNvGrpSpPr>
          <p:nvPr/>
        </p:nvGrpSpPr>
        <p:grpSpPr bwMode="auto">
          <a:xfrm>
            <a:off x="4622800" y="6350000"/>
            <a:ext cx="3784600" cy="2336800"/>
            <a:chOff x="0" y="0"/>
            <a:chExt cx="2384" cy="1472"/>
          </a:xfrm>
        </p:grpSpPr>
        <p:sp>
          <p:nvSpPr>
            <p:cNvPr id="97347" name="Line 54"/>
            <p:cNvSpPr>
              <a:spLocks noChangeShapeType="1"/>
            </p:cNvSpPr>
            <p:nvPr/>
          </p:nvSpPr>
          <p:spPr bwMode="auto">
            <a:xfrm rot="10800000" flipH="1">
              <a:off x="1331" y="952"/>
              <a:ext cx="1053" cy="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48" name="Line 55"/>
            <p:cNvSpPr>
              <a:spLocks noChangeShapeType="1"/>
            </p:cNvSpPr>
            <p:nvPr/>
          </p:nvSpPr>
          <p:spPr bwMode="auto">
            <a:xfrm>
              <a:off x="0" y="0"/>
              <a:ext cx="1028" cy="1453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5659" name="Group 59"/>
          <p:cNvGrpSpPr>
            <a:grpSpLocks/>
          </p:cNvGrpSpPr>
          <p:nvPr/>
        </p:nvGrpSpPr>
        <p:grpSpPr bwMode="auto">
          <a:xfrm>
            <a:off x="7040563" y="3303588"/>
            <a:ext cx="790575" cy="1981200"/>
            <a:chOff x="0" y="0"/>
            <a:chExt cx="498" cy="1247"/>
          </a:xfrm>
        </p:grpSpPr>
        <p:sp>
          <p:nvSpPr>
            <p:cNvPr id="97345" name="Line 57"/>
            <p:cNvSpPr>
              <a:spLocks noChangeShapeType="1"/>
            </p:cNvSpPr>
            <p:nvPr/>
          </p:nvSpPr>
          <p:spPr bwMode="auto">
            <a:xfrm rot="10800000" flipH="1">
              <a:off x="1" y="870"/>
              <a:ext cx="497" cy="3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46" name="Line 58"/>
            <p:cNvSpPr>
              <a:spLocks noChangeShapeType="1"/>
            </p:cNvSpPr>
            <p:nvPr/>
          </p:nvSpPr>
          <p:spPr bwMode="auto">
            <a:xfrm>
              <a:off x="0" y="0"/>
              <a:ext cx="497" cy="876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5662" name="Group 62"/>
          <p:cNvGrpSpPr>
            <a:grpSpLocks/>
          </p:cNvGrpSpPr>
          <p:nvPr/>
        </p:nvGrpSpPr>
        <p:grpSpPr bwMode="auto">
          <a:xfrm>
            <a:off x="5214938" y="3309938"/>
            <a:ext cx="760412" cy="1981200"/>
            <a:chOff x="0" y="0"/>
            <a:chExt cx="478" cy="1248"/>
          </a:xfrm>
        </p:grpSpPr>
        <p:sp>
          <p:nvSpPr>
            <p:cNvPr id="97343" name="Line 6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76" cy="4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44" name="Line 61"/>
            <p:cNvSpPr>
              <a:spLocks noChangeShapeType="1"/>
            </p:cNvSpPr>
            <p:nvPr/>
          </p:nvSpPr>
          <p:spPr bwMode="auto">
            <a:xfrm>
              <a:off x="2" y="514"/>
              <a:ext cx="476" cy="73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5665" name="Group 65"/>
          <p:cNvGrpSpPr>
            <a:grpSpLocks/>
          </p:cNvGrpSpPr>
          <p:nvPr/>
        </p:nvGrpSpPr>
        <p:grpSpPr bwMode="auto">
          <a:xfrm>
            <a:off x="5194300" y="2546350"/>
            <a:ext cx="1062038" cy="1974850"/>
            <a:chOff x="0" y="0"/>
            <a:chExt cx="669" cy="1244"/>
          </a:xfrm>
        </p:grpSpPr>
        <p:sp>
          <p:nvSpPr>
            <p:cNvPr id="97341" name="Line 63"/>
            <p:cNvSpPr>
              <a:spLocks noChangeShapeType="1"/>
            </p:cNvSpPr>
            <p:nvPr/>
          </p:nvSpPr>
          <p:spPr bwMode="auto">
            <a:xfrm>
              <a:off x="10" y="978"/>
              <a:ext cx="659" cy="2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42" name="Line 6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65" cy="9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5668" name="Group 68"/>
          <p:cNvGrpSpPr>
            <a:grpSpLocks/>
          </p:cNvGrpSpPr>
          <p:nvPr/>
        </p:nvGrpSpPr>
        <p:grpSpPr bwMode="auto">
          <a:xfrm>
            <a:off x="6718300" y="2544763"/>
            <a:ext cx="1104900" cy="2135187"/>
            <a:chOff x="0" y="0"/>
            <a:chExt cx="696" cy="1344"/>
          </a:xfrm>
        </p:grpSpPr>
        <p:sp>
          <p:nvSpPr>
            <p:cNvPr id="97339" name="Line 66"/>
            <p:cNvSpPr>
              <a:spLocks noChangeShapeType="1"/>
            </p:cNvSpPr>
            <p:nvPr/>
          </p:nvSpPr>
          <p:spPr bwMode="auto">
            <a:xfrm>
              <a:off x="0" y="1228"/>
              <a:ext cx="687" cy="116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40" name="Line 67"/>
            <p:cNvSpPr>
              <a:spLocks noChangeShapeType="1"/>
            </p:cNvSpPr>
            <p:nvPr/>
          </p:nvSpPr>
          <p:spPr bwMode="auto">
            <a:xfrm rot="10800000">
              <a:off x="15" y="0"/>
              <a:ext cx="681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5669" name="Rectangle 69"/>
          <p:cNvSpPr>
            <a:spLocks/>
          </p:cNvSpPr>
          <p:nvPr/>
        </p:nvSpPr>
        <p:spPr bwMode="auto">
          <a:xfrm>
            <a:off x="6053138" y="8909050"/>
            <a:ext cx="911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ea typeface="Apple Symbols" charset="0"/>
                <a:cs typeface="Apple Symbols" charset="0"/>
              </a:rPr>
              <a:t>C≡O</a:t>
            </a:r>
          </a:p>
        </p:txBody>
      </p:sp>
      <p:grpSp>
        <p:nvGrpSpPr>
          <p:cNvPr id="25674" name="Group 74"/>
          <p:cNvGrpSpPr>
            <a:grpSpLocks/>
          </p:cNvGrpSpPr>
          <p:nvPr/>
        </p:nvGrpSpPr>
        <p:grpSpPr bwMode="auto">
          <a:xfrm>
            <a:off x="6261100" y="8356600"/>
            <a:ext cx="2108200" cy="685800"/>
            <a:chOff x="0" y="0"/>
            <a:chExt cx="1328" cy="432"/>
          </a:xfrm>
        </p:grpSpPr>
        <p:sp>
          <p:nvSpPr>
            <p:cNvPr id="97335" name="Line 70"/>
            <p:cNvSpPr>
              <a:spLocks noChangeShapeType="1"/>
            </p:cNvSpPr>
            <p:nvPr/>
          </p:nvSpPr>
          <p:spPr bwMode="auto">
            <a:xfrm rot="10800000" flipH="1">
              <a:off x="0" y="21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97336" name="Group 73"/>
            <p:cNvGrpSpPr>
              <a:grpSpLocks/>
            </p:cNvGrpSpPr>
            <p:nvPr/>
          </p:nvGrpSpPr>
          <p:grpSpPr bwMode="auto">
            <a:xfrm>
              <a:off x="486" y="0"/>
              <a:ext cx="842" cy="432"/>
              <a:chOff x="0" y="0"/>
              <a:chExt cx="841" cy="432"/>
            </a:xfrm>
          </p:grpSpPr>
          <p:sp>
            <p:nvSpPr>
              <p:cNvPr id="97337" name="Rectangle 71"/>
              <p:cNvSpPr>
                <a:spLocks/>
              </p:cNvSpPr>
              <p:nvPr/>
            </p:nvSpPr>
            <p:spPr bwMode="auto">
              <a:xfrm>
                <a:off x="0" y="96"/>
                <a:ext cx="153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ea typeface="Helvetica Neue" charset="0"/>
                    <a:cs typeface="Helvetica Neue" charset="0"/>
                  </a:rPr>
                  <a:t>σ</a:t>
                </a:r>
              </a:p>
            </p:txBody>
          </p:sp>
          <p:pic>
            <p:nvPicPr>
              <p:cNvPr id="97338" name="Picture 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" y="0"/>
                <a:ext cx="70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5679" name="Group 79"/>
          <p:cNvGrpSpPr>
            <a:grpSpLocks/>
          </p:cNvGrpSpPr>
          <p:nvPr/>
        </p:nvGrpSpPr>
        <p:grpSpPr bwMode="auto">
          <a:xfrm>
            <a:off x="4775200" y="5410200"/>
            <a:ext cx="1957388" cy="685800"/>
            <a:chOff x="0" y="0"/>
            <a:chExt cx="1233" cy="432"/>
          </a:xfrm>
        </p:grpSpPr>
        <p:sp>
          <p:nvSpPr>
            <p:cNvPr id="97331" name="Line 75"/>
            <p:cNvSpPr>
              <a:spLocks noChangeShapeType="1"/>
            </p:cNvSpPr>
            <p:nvPr/>
          </p:nvSpPr>
          <p:spPr bwMode="auto">
            <a:xfrm rot="10800000" flipH="1">
              <a:off x="935" y="294"/>
              <a:ext cx="29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97332" name="Group 78"/>
            <p:cNvGrpSpPr>
              <a:grpSpLocks/>
            </p:cNvGrpSpPr>
            <p:nvPr/>
          </p:nvGrpSpPr>
          <p:grpSpPr bwMode="auto">
            <a:xfrm>
              <a:off x="0" y="0"/>
              <a:ext cx="930" cy="432"/>
              <a:chOff x="0" y="0"/>
              <a:chExt cx="930" cy="432"/>
            </a:xfrm>
          </p:grpSpPr>
          <p:sp>
            <p:nvSpPr>
              <p:cNvPr id="97333" name="Rectangle 76"/>
              <p:cNvSpPr>
                <a:spLocks/>
              </p:cNvSpPr>
              <p:nvPr/>
            </p:nvSpPr>
            <p:spPr bwMode="auto">
              <a:xfrm>
                <a:off x="726" y="100"/>
                <a:ext cx="20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ea typeface="Helvetica Neue" charset="0"/>
                    <a:cs typeface="Helvetica Neue" charset="0"/>
                  </a:rPr>
                  <a:t>σ*</a:t>
                </a:r>
              </a:p>
            </p:txBody>
          </p:sp>
          <p:pic>
            <p:nvPicPr>
              <p:cNvPr id="97334" name="Picture 7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2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5692" name="Group 92"/>
          <p:cNvGrpSpPr>
            <a:grpSpLocks/>
          </p:cNvGrpSpPr>
          <p:nvPr/>
        </p:nvGrpSpPr>
        <p:grpSpPr bwMode="auto">
          <a:xfrm>
            <a:off x="3251200" y="2870200"/>
            <a:ext cx="6294438" cy="2768600"/>
            <a:chOff x="0" y="0"/>
            <a:chExt cx="3965" cy="1744"/>
          </a:xfrm>
        </p:grpSpPr>
        <p:sp>
          <p:nvSpPr>
            <p:cNvPr id="97319" name="Line 80"/>
            <p:cNvSpPr>
              <a:spLocks noChangeShapeType="1"/>
            </p:cNvSpPr>
            <p:nvPr/>
          </p:nvSpPr>
          <p:spPr bwMode="auto">
            <a:xfrm>
              <a:off x="1720" y="1522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20" name="Line 81"/>
            <p:cNvSpPr>
              <a:spLocks noChangeShapeType="1"/>
            </p:cNvSpPr>
            <p:nvPr/>
          </p:nvSpPr>
          <p:spPr bwMode="auto">
            <a:xfrm>
              <a:off x="2088" y="1522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21" name="Line 82"/>
            <p:cNvSpPr>
              <a:spLocks noChangeShapeType="1"/>
            </p:cNvSpPr>
            <p:nvPr/>
          </p:nvSpPr>
          <p:spPr bwMode="auto">
            <a:xfrm rot="10800000" flipH="1">
              <a:off x="1720" y="266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97322" name="Line 83"/>
            <p:cNvSpPr>
              <a:spLocks noChangeShapeType="1"/>
            </p:cNvSpPr>
            <p:nvPr/>
          </p:nvSpPr>
          <p:spPr bwMode="auto">
            <a:xfrm rot="10800000" flipH="1">
              <a:off x="2088" y="266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97323" name="Group 87"/>
            <p:cNvGrpSpPr>
              <a:grpSpLocks/>
            </p:cNvGrpSpPr>
            <p:nvPr/>
          </p:nvGrpSpPr>
          <p:grpSpPr bwMode="auto">
            <a:xfrm>
              <a:off x="2584" y="1312"/>
              <a:ext cx="1381" cy="432"/>
              <a:chOff x="0" y="0"/>
              <a:chExt cx="1381" cy="432"/>
            </a:xfrm>
          </p:grpSpPr>
          <p:sp>
            <p:nvSpPr>
              <p:cNvPr id="97328" name="Rectangle 84"/>
              <p:cNvSpPr>
                <a:spLocks/>
              </p:cNvSpPr>
              <p:nvPr/>
            </p:nvSpPr>
            <p:spPr bwMode="auto">
              <a:xfrm>
                <a:off x="1220" y="92"/>
                <a:ext cx="161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ea typeface="Helvetica Neue" charset="0"/>
                    <a:cs typeface="Helvetica Neue" charset="0"/>
                  </a:rPr>
                  <a:t>π</a:t>
                </a:r>
              </a:p>
            </p:txBody>
          </p:sp>
          <p:pic>
            <p:nvPicPr>
              <p:cNvPr id="97329" name="Picture 8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" y="80"/>
                <a:ext cx="65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330" name="Picture 8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1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7324" name="Group 91"/>
            <p:cNvGrpSpPr>
              <a:grpSpLocks/>
            </p:cNvGrpSpPr>
            <p:nvPr/>
          </p:nvGrpSpPr>
          <p:grpSpPr bwMode="auto">
            <a:xfrm>
              <a:off x="0" y="0"/>
              <a:ext cx="1480" cy="432"/>
              <a:chOff x="0" y="0"/>
              <a:chExt cx="1480" cy="432"/>
            </a:xfrm>
          </p:grpSpPr>
          <p:sp>
            <p:nvSpPr>
              <p:cNvPr id="97325" name="Rectangle 88"/>
              <p:cNvSpPr>
                <a:spLocks/>
              </p:cNvSpPr>
              <p:nvPr/>
            </p:nvSpPr>
            <p:spPr bwMode="auto">
              <a:xfrm>
                <a:off x="1268" y="84"/>
                <a:ext cx="21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800" b="0" dirty="0">
                    <a:solidFill>
                      <a:srgbClr val="000000"/>
                    </a:solidFill>
                    <a:ea typeface="Helvetica Neue" charset="0"/>
                    <a:cs typeface="Helvetica Neue" charset="0"/>
                  </a:rPr>
                  <a:t>π*</a:t>
                </a:r>
              </a:p>
            </p:txBody>
          </p:sp>
          <p:pic>
            <p:nvPicPr>
              <p:cNvPr id="97326" name="Picture 8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6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327" name="Picture 9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" y="0"/>
                <a:ext cx="51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5703" name="Group 103"/>
          <p:cNvGrpSpPr>
            <a:grpSpLocks/>
          </p:cNvGrpSpPr>
          <p:nvPr/>
        </p:nvGrpSpPr>
        <p:grpSpPr bwMode="auto">
          <a:xfrm>
            <a:off x="3924300" y="2343150"/>
            <a:ext cx="4470400" cy="2387600"/>
            <a:chOff x="0" y="0"/>
            <a:chExt cx="2816" cy="1504"/>
          </a:xfrm>
        </p:grpSpPr>
        <p:grpSp>
          <p:nvGrpSpPr>
            <p:cNvPr id="97309" name="Group 97"/>
            <p:cNvGrpSpPr>
              <a:grpSpLocks/>
            </p:cNvGrpSpPr>
            <p:nvPr/>
          </p:nvGrpSpPr>
          <p:grpSpPr bwMode="auto">
            <a:xfrm>
              <a:off x="0" y="1272"/>
              <a:ext cx="1769" cy="232"/>
              <a:chOff x="0" y="0"/>
              <a:chExt cx="1769" cy="232"/>
            </a:xfrm>
          </p:grpSpPr>
          <p:sp>
            <p:nvSpPr>
              <p:cNvPr id="97315" name="Line 93"/>
              <p:cNvSpPr>
                <a:spLocks noChangeShapeType="1"/>
              </p:cNvSpPr>
              <p:nvPr/>
            </p:nvSpPr>
            <p:spPr bwMode="auto">
              <a:xfrm rot="10800000" flipH="1">
                <a:off x="1472" y="102"/>
                <a:ext cx="297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grpSp>
            <p:nvGrpSpPr>
              <p:cNvPr id="97316" name="Group 96"/>
              <p:cNvGrpSpPr>
                <a:grpSpLocks/>
              </p:cNvGrpSpPr>
              <p:nvPr/>
            </p:nvGrpSpPr>
            <p:grpSpPr bwMode="auto">
              <a:xfrm>
                <a:off x="0" y="0"/>
                <a:ext cx="865" cy="232"/>
                <a:chOff x="0" y="0"/>
                <a:chExt cx="865" cy="232"/>
              </a:xfrm>
            </p:grpSpPr>
            <p:sp>
              <p:nvSpPr>
                <p:cNvPr id="97317" name="Rectangle 94"/>
                <p:cNvSpPr>
                  <a:spLocks/>
                </p:cNvSpPr>
                <p:nvPr/>
              </p:nvSpPr>
              <p:spPr bwMode="auto">
                <a:xfrm>
                  <a:off x="712" y="0"/>
                  <a:ext cx="153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spcBef>
                      <a:spcPts val="3600"/>
                    </a:spcBef>
                    <a:defRPr sz="3000" b="1">
                      <a:solidFill>
                        <a:schemeClr val="tx1"/>
                      </a:solidFill>
                      <a:latin typeface="Helvetica Neue" charset="0"/>
                      <a:ea typeface="ヒラギノ角ゴ ProN W6" charset="0"/>
                      <a:cs typeface="ヒラギノ角ゴ ProN W6" charset="0"/>
                      <a:sym typeface="Helvetica Neue" charset="0"/>
                    </a:defRPr>
                  </a:lvl1pPr>
                  <a:lvl2pPr marL="584200" indent="-317500">
                    <a:spcBef>
                      <a:spcPts val="1200"/>
                    </a:spcBef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sz="3000"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2pPr>
                  <a:lvl3pPr marL="1219200" indent="-317500">
                    <a:spcBef>
                      <a:spcPts val="1200"/>
                    </a:spcBef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sz="2400"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3pPr>
                  <a:lvl4pPr marL="1854200" indent="-317500">
                    <a:spcBef>
                      <a:spcPts val="1200"/>
                    </a:spcBef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sz="2000"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4pPr>
                  <a:lvl5pPr marL="2489200" indent="-317500">
                    <a:spcBef>
                      <a:spcPts val="1200"/>
                    </a:spcBef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5pPr>
                  <a:lvl6pPr marL="2946400" indent="-3175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6pPr>
                  <a:lvl7pPr marL="3403600" indent="-3175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7pPr>
                  <a:lvl8pPr marL="3860800" indent="-3175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8pPr>
                  <a:lvl9pPr marL="4318000" indent="-3175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sz="1800" b="0" dirty="0">
                      <a:solidFill>
                        <a:srgbClr val="000000"/>
                      </a:solidFill>
                      <a:ea typeface="Helvetica Neue" charset="0"/>
                      <a:cs typeface="Helvetica Neue" charset="0"/>
                    </a:rPr>
                    <a:t>σ</a:t>
                  </a:r>
                </a:p>
              </p:txBody>
            </p:sp>
            <p:pic>
              <p:nvPicPr>
                <p:cNvPr id="97318" name="Picture 9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2"/>
                  <a:ext cx="720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7310" name="Group 102"/>
            <p:cNvGrpSpPr>
              <a:grpSpLocks/>
            </p:cNvGrpSpPr>
            <p:nvPr/>
          </p:nvGrpSpPr>
          <p:grpSpPr bwMode="auto">
            <a:xfrm>
              <a:off x="1472" y="0"/>
              <a:ext cx="1344" cy="232"/>
              <a:chOff x="0" y="0"/>
              <a:chExt cx="1344" cy="232"/>
            </a:xfrm>
          </p:grpSpPr>
          <p:sp>
            <p:nvSpPr>
              <p:cNvPr id="97311" name="Line 98"/>
              <p:cNvSpPr>
                <a:spLocks noChangeShapeType="1"/>
              </p:cNvSpPr>
              <p:nvPr/>
            </p:nvSpPr>
            <p:spPr bwMode="auto">
              <a:xfrm rot="10800000" flipH="1">
                <a:off x="0" y="118"/>
                <a:ext cx="297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grpSp>
            <p:nvGrpSpPr>
              <p:cNvPr id="97312" name="Group 101"/>
              <p:cNvGrpSpPr>
                <a:grpSpLocks/>
              </p:cNvGrpSpPr>
              <p:nvPr/>
            </p:nvGrpSpPr>
            <p:grpSpPr bwMode="auto">
              <a:xfrm>
                <a:off x="408" y="0"/>
                <a:ext cx="936" cy="232"/>
                <a:chOff x="0" y="0"/>
                <a:chExt cx="935" cy="232"/>
              </a:xfrm>
            </p:grpSpPr>
            <p:sp>
              <p:nvSpPr>
                <p:cNvPr id="97313" name="Rectangle 99"/>
                <p:cNvSpPr>
                  <a:spLocks/>
                </p:cNvSpPr>
                <p:nvPr/>
              </p:nvSpPr>
              <p:spPr bwMode="auto">
                <a:xfrm>
                  <a:off x="0" y="0"/>
                  <a:ext cx="204" cy="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>
                    <a:spcBef>
                      <a:spcPts val="3600"/>
                    </a:spcBef>
                    <a:defRPr sz="3000" b="1">
                      <a:solidFill>
                        <a:schemeClr val="tx1"/>
                      </a:solidFill>
                      <a:latin typeface="Helvetica Neue" charset="0"/>
                      <a:ea typeface="ヒラギノ角ゴ ProN W6" charset="0"/>
                      <a:cs typeface="ヒラギノ角ゴ ProN W6" charset="0"/>
                      <a:sym typeface="Helvetica Neue" charset="0"/>
                    </a:defRPr>
                  </a:lvl1pPr>
                  <a:lvl2pPr marL="584200" indent="-317500">
                    <a:spcBef>
                      <a:spcPts val="1200"/>
                    </a:spcBef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sz="3000"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2pPr>
                  <a:lvl3pPr marL="1219200" indent="-317500">
                    <a:spcBef>
                      <a:spcPts val="1200"/>
                    </a:spcBef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sz="2400"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3pPr>
                  <a:lvl4pPr marL="1854200" indent="-317500">
                    <a:spcBef>
                      <a:spcPts val="1200"/>
                    </a:spcBef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sz="2000"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4pPr>
                  <a:lvl5pPr marL="2489200" indent="-317500">
                    <a:spcBef>
                      <a:spcPts val="1200"/>
                    </a:spcBef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5pPr>
                  <a:lvl6pPr marL="2946400" indent="-3175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6pPr>
                  <a:lvl7pPr marL="3403600" indent="-3175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7pPr>
                  <a:lvl8pPr marL="3860800" indent="-3175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8pPr>
                  <a:lvl9pPr marL="4318000" indent="-317500" eaLnBrk="0" fontAlgn="base" hangingPunct="0">
                    <a:spcBef>
                      <a:spcPts val="12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75000"/>
                    <a:buFont typeface="Helvetica Neue" charset="0"/>
                    <a:buChar char="•"/>
                    <a:defRPr b="1">
                      <a:solidFill>
                        <a:schemeClr val="tx1"/>
                      </a:solidFill>
                      <a:latin typeface="Helvetica Neue" charset="0"/>
                      <a:ea typeface="ヒラギノ角ゴ ProN W3" charset="0"/>
                      <a:cs typeface="ヒラギノ角ゴ ProN W3" charset="0"/>
                      <a:sym typeface="Helvetica Neue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sz="1800" b="0" dirty="0">
                      <a:solidFill>
                        <a:srgbClr val="000000"/>
                      </a:solidFill>
                      <a:ea typeface="Helvetica Neue" charset="0"/>
                      <a:cs typeface="Helvetica Neue" charset="0"/>
                    </a:rPr>
                    <a:t>σ*</a:t>
                  </a:r>
                </a:p>
              </p:txBody>
            </p:sp>
            <p:pic>
              <p:nvPicPr>
                <p:cNvPr id="97314" name="Picture 10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215" y="12"/>
                  <a:ext cx="720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5704" name="Rectangle 104"/>
          <p:cNvSpPr>
            <a:spLocks/>
          </p:cNvSpPr>
          <p:nvPr/>
        </p:nvSpPr>
        <p:spPr bwMode="auto">
          <a:xfrm>
            <a:off x="9828213" y="7854950"/>
            <a:ext cx="24892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Bonding orbitals get polarized towards oxygen</a:t>
            </a:r>
          </a:p>
        </p:txBody>
      </p:sp>
      <p:sp>
        <p:nvSpPr>
          <p:cNvPr id="25705" name="Rectangle 105"/>
          <p:cNvSpPr>
            <a:spLocks/>
          </p:cNvSpPr>
          <p:nvPr/>
        </p:nvSpPr>
        <p:spPr bwMode="auto">
          <a:xfrm>
            <a:off x="369888" y="5865813"/>
            <a:ext cx="3009900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Anti-bonding orbitals get polarized towards carbon</a:t>
            </a:r>
          </a:p>
        </p:txBody>
      </p:sp>
      <p:sp>
        <p:nvSpPr>
          <p:cNvPr id="25706" name="Rectangle 106"/>
          <p:cNvSpPr>
            <a:spLocks/>
          </p:cNvSpPr>
          <p:nvPr/>
        </p:nvSpPr>
        <p:spPr bwMode="auto">
          <a:xfrm>
            <a:off x="8134350" y="3403600"/>
            <a:ext cx="3541713" cy="5715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ea typeface="Helvetica Neue" charset="0"/>
                <a:cs typeface="Helvetica Neue" charset="0"/>
              </a:rPr>
              <a:t>HOMO is on carbon</a:t>
            </a:r>
          </a:p>
        </p:txBody>
      </p:sp>
      <p:grpSp>
        <p:nvGrpSpPr>
          <p:cNvPr id="25709" name="Group 109"/>
          <p:cNvGrpSpPr>
            <a:grpSpLocks/>
          </p:cNvGrpSpPr>
          <p:nvPr/>
        </p:nvGrpSpPr>
        <p:grpSpPr bwMode="auto">
          <a:xfrm>
            <a:off x="5854700" y="3705225"/>
            <a:ext cx="2281238" cy="1019175"/>
            <a:chOff x="0" y="0"/>
            <a:chExt cx="1437" cy="641"/>
          </a:xfrm>
        </p:grpSpPr>
        <p:sp>
          <p:nvSpPr>
            <p:cNvPr id="97307" name="AutoShape 107"/>
            <p:cNvSpPr>
              <a:spLocks/>
            </p:cNvSpPr>
            <p:nvPr/>
          </p:nvSpPr>
          <p:spPr bwMode="auto">
            <a:xfrm>
              <a:off x="0" y="105"/>
              <a:ext cx="800" cy="536"/>
            </a:xfrm>
            <a:prstGeom prst="roundRect">
              <a:avLst>
                <a:gd name="adj" fmla="val 22384"/>
              </a:avLst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 dirty="0"/>
            </a:p>
          </p:txBody>
        </p:sp>
        <p:sp>
          <p:nvSpPr>
            <p:cNvPr id="97308" name="Line 108"/>
            <p:cNvSpPr>
              <a:spLocks noChangeShapeType="1"/>
            </p:cNvSpPr>
            <p:nvPr/>
          </p:nvSpPr>
          <p:spPr bwMode="auto">
            <a:xfrm flipH="1">
              <a:off x="813" y="0"/>
              <a:ext cx="624" cy="3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5710" name="Rectangle 110"/>
          <p:cNvSpPr>
            <a:spLocks/>
          </p:cNvSpPr>
          <p:nvPr/>
        </p:nvSpPr>
        <p:spPr bwMode="auto">
          <a:xfrm>
            <a:off x="8521700" y="2362200"/>
            <a:ext cx="4225925" cy="571500"/>
          </a:xfrm>
          <a:prstGeom prst="rect">
            <a:avLst/>
          </a:prstGeom>
          <a:noFill/>
          <a:ln w="12700">
            <a:solidFill>
              <a:srgbClr val="008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0" dirty="0">
                <a:solidFill>
                  <a:srgbClr val="008040"/>
                </a:solidFill>
                <a:ea typeface="Helvetica Neue" charset="0"/>
                <a:cs typeface="Helvetica Neue" charset="0"/>
              </a:rPr>
              <a:t>LUMO is on carbon too!</a:t>
            </a:r>
          </a:p>
        </p:txBody>
      </p:sp>
      <p:grpSp>
        <p:nvGrpSpPr>
          <p:cNvPr id="25713" name="Group 113"/>
          <p:cNvGrpSpPr>
            <a:grpSpLocks/>
          </p:cNvGrpSpPr>
          <p:nvPr/>
        </p:nvGrpSpPr>
        <p:grpSpPr bwMode="auto">
          <a:xfrm>
            <a:off x="5776913" y="2671763"/>
            <a:ext cx="2749550" cy="1062037"/>
            <a:chOff x="0" y="0"/>
            <a:chExt cx="1731" cy="668"/>
          </a:xfrm>
        </p:grpSpPr>
        <p:sp>
          <p:nvSpPr>
            <p:cNvPr id="97305" name="AutoShape 111"/>
            <p:cNvSpPr>
              <a:spLocks/>
            </p:cNvSpPr>
            <p:nvPr/>
          </p:nvSpPr>
          <p:spPr bwMode="auto">
            <a:xfrm>
              <a:off x="0" y="132"/>
              <a:ext cx="936" cy="536"/>
            </a:xfrm>
            <a:prstGeom prst="roundRect">
              <a:avLst>
                <a:gd name="adj" fmla="val 22384"/>
              </a:avLst>
            </a:prstGeom>
            <a:noFill/>
            <a:ln w="63500">
              <a:solidFill>
                <a:srgbClr val="008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 dirty="0"/>
            </a:p>
          </p:txBody>
        </p:sp>
        <p:sp>
          <p:nvSpPr>
            <p:cNvPr id="97306" name="Line 112"/>
            <p:cNvSpPr>
              <a:spLocks noChangeShapeType="1"/>
            </p:cNvSpPr>
            <p:nvPr/>
          </p:nvSpPr>
          <p:spPr bwMode="auto">
            <a:xfrm flipH="1">
              <a:off x="944" y="0"/>
              <a:ext cx="787" cy="331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57758192" presetClass="entr" presetSubtype="-11828224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57758192" presetClass="entr" presetSubtype="-11828224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57758192" presetClass="entr" presetSubtype="-11828224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57758192" presetClass="entr" presetSubtype="-11828224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57758192" presetClass="entr" presetSubtype="-11828224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25669" grpId="0" autoUpdateAnimBg="0"/>
      <p:bldP spid="25704" grpId="0" animBg="1" autoUpdateAnimBg="0"/>
      <p:bldP spid="25705" grpId="0" animBg="1" autoUpdateAnimBg="0"/>
      <p:bldP spid="25706" grpId="0" animBg="1" autoUpdateAnimBg="0"/>
      <p:bldP spid="257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 Theory</a:t>
            </a:r>
          </a:p>
          <a:p>
            <a:pPr marL="635000" lvl="1" eaLnBrk="1" hangingPunct="1">
              <a:spcBef>
                <a:spcPts val="4800"/>
              </a:spcBef>
            </a:pPr>
            <a:r>
              <a:rPr lang="en-US" dirty="0" smtClean="0"/>
              <a:t>LCAO-MO Theory is a simple method for predicting the approximate electronic structure of molecules.</a:t>
            </a:r>
          </a:p>
          <a:p>
            <a:pPr marL="635000" lvl="1" eaLnBrk="1" hangingPunct="1">
              <a:spcBef>
                <a:spcPts val="4800"/>
              </a:spcBef>
            </a:pPr>
            <a:r>
              <a:rPr lang="en-US" dirty="0" smtClean="0"/>
              <a:t>Atomic orbitals must have the proper symmetry and energy to interact and form molecular orbitals.</a:t>
            </a:r>
          </a:p>
          <a:p>
            <a:pPr marL="635000" lvl="1" eaLnBrk="1" hangingPunct="1">
              <a:spcBef>
                <a:spcPts val="4800"/>
              </a:spcBef>
            </a:pPr>
            <a:r>
              <a:rPr lang="en-US" dirty="0" smtClean="0"/>
              <a:t>Photoelectron spectroscopy provides useful information on the energies of atomic orbitals.</a:t>
            </a:r>
          </a:p>
          <a:p>
            <a:pPr marL="635000" lvl="1" eaLnBrk="1" hangingPunct="1">
              <a:spcBef>
                <a:spcPts val="4800"/>
              </a:spcBef>
            </a:pPr>
            <a:r>
              <a:rPr lang="en-US" dirty="0" smtClean="0"/>
              <a:t>Next we’ll see that symmetry will help us treat larger molecules in the LCAO-MO theory framework.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Homonuclear Diatomic Molecules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3327400"/>
          </a:xfrm>
        </p:spPr>
        <p:txBody>
          <a:bodyPr/>
          <a:lstStyle/>
          <a:p>
            <a:pPr eaLnBrk="1" hangingPunct="1"/>
            <a:r>
              <a:rPr lang="en-US" smtClean="0"/>
              <a:t>What happens when we move to more complicated systems? Consider O</a:t>
            </a:r>
            <a:r>
              <a:rPr lang="en-US" baseline="-6000" smtClean="0"/>
              <a:t>2</a:t>
            </a:r>
            <a:r>
              <a:rPr lang="en-US" smtClean="0"/>
              <a:t>.</a:t>
            </a:r>
          </a:p>
          <a:p>
            <a:pPr marL="635000" lvl="1" eaLnBrk="1" hangingPunct="1"/>
            <a:r>
              <a:rPr lang="en-US" smtClean="0"/>
              <a:t>The Lewis dot structure famously predicts the wrong electronic structure for O</a:t>
            </a:r>
            <a:r>
              <a:rPr lang="en-US" baseline="-6000" smtClean="0"/>
              <a:t>2</a:t>
            </a:r>
            <a:endParaRPr lang="en-US" smtClean="0"/>
          </a:p>
          <a:p>
            <a:pPr marL="635000" lvl="1" eaLnBrk="1" hangingPunct="1">
              <a:spcBef>
                <a:spcPts val="5200"/>
              </a:spcBef>
            </a:pPr>
            <a:r>
              <a:rPr lang="en-US" smtClean="0"/>
              <a:t>We can use LCAO-MO theory to get a better picture: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748463" y="7950200"/>
            <a:ext cx="1647825" cy="1536700"/>
            <a:chOff x="0" y="0"/>
            <a:chExt cx="1037" cy="968"/>
          </a:xfrm>
        </p:grpSpPr>
        <p:sp>
          <p:nvSpPr>
            <p:cNvPr id="89191" name="Line 4"/>
            <p:cNvSpPr>
              <a:spLocks noChangeShapeType="1"/>
            </p:cNvSpPr>
            <p:nvPr/>
          </p:nvSpPr>
          <p:spPr bwMode="auto">
            <a:xfrm flipH="1">
              <a:off x="0" y="495"/>
              <a:ext cx="1033" cy="4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92" name="Line 5"/>
            <p:cNvSpPr>
              <a:spLocks noChangeShapeType="1"/>
            </p:cNvSpPr>
            <p:nvPr/>
          </p:nvSpPr>
          <p:spPr bwMode="auto">
            <a:xfrm rot="10800000">
              <a:off x="4" y="0"/>
              <a:ext cx="1033" cy="4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610100" y="7962900"/>
            <a:ext cx="1652588" cy="1500188"/>
            <a:chOff x="0" y="0"/>
            <a:chExt cx="1041" cy="945"/>
          </a:xfrm>
        </p:grpSpPr>
        <p:sp>
          <p:nvSpPr>
            <p:cNvPr id="89189" name="Line 7"/>
            <p:cNvSpPr>
              <a:spLocks noChangeShapeType="1"/>
            </p:cNvSpPr>
            <p:nvPr/>
          </p:nvSpPr>
          <p:spPr bwMode="auto">
            <a:xfrm flipH="1">
              <a:off x="8" y="0"/>
              <a:ext cx="1033" cy="4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90" name="Line 8"/>
            <p:cNvSpPr>
              <a:spLocks noChangeShapeType="1"/>
            </p:cNvSpPr>
            <p:nvPr/>
          </p:nvSpPr>
          <p:spPr bwMode="auto">
            <a:xfrm rot="10800000">
              <a:off x="0" y="472"/>
              <a:ext cx="1033" cy="4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6743700" y="4597400"/>
            <a:ext cx="1055688" cy="2709863"/>
            <a:chOff x="0" y="0"/>
            <a:chExt cx="665" cy="1707"/>
          </a:xfrm>
        </p:grpSpPr>
        <p:sp>
          <p:nvSpPr>
            <p:cNvPr id="89187" name="Line 10"/>
            <p:cNvSpPr>
              <a:spLocks noChangeShapeType="1"/>
            </p:cNvSpPr>
            <p:nvPr/>
          </p:nvSpPr>
          <p:spPr bwMode="auto">
            <a:xfrm>
              <a:off x="16" y="0"/>
              <a:ext cx="649" cy="8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88" name="Line 11"/>
            <p:cNvSpPr>
              <a:spLocks noChangeShapeType="1"/>
            </p:cNvSpPr>
            <p:nvPr/>
          </p:nvSpPr>
          <p:spPr bwMode="auto">
            <a:xfrm flipH="1">
              <a:off x="0" y="864"/>
              <a:ext cx="649" cy="8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5219700" y="4584700"/>
            <a:ext cx="1030288" cy="2709863"/>
            <a:chOff x="0" y="0"/>
            <a:chExt cx="649" cy="1707"/>
          </a:xfrm>
        </p:grpSpPr>
        <p:sp>
          <p:nvSpPr>
            <p:cNvPr id="89185" name="Line 13"/>
            <p:cNvSpPr>
              <a:spLocks noChangeShapeType="1"/>
            </p:cNvSpPr>
            <p:nvPr/>
          </p:nvSpPr>
          <p:spPr bwMode="auto">
            <a:xfrm>
              <a:off x="0" y="864"/>
              <a:ext cx="649" cy="8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86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649" cy="8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5213350" y="5356225"/>
            <a:ext cx="765175" cy="1176338"/>
            <a:chOff x="0" y="0"/>
            <a:chExt cx="481" cy="740"/>
          </a:xfrm>
        </p:grpSpPr>
        <p:sp>
          <p:nvSpPr>
            <p:cNvPr id="89183" name="Line 16"/>
            <p:cNvSpPr>
              <a:spLocks noChangeShapeType="1"/>
            </p:cNvSpPr>
            <p:nvPr/>
          </p:nvSpPr>
          <p:spPr bwMode="auto">
            <a:xfrm flipH="1">
              <a:off x="0" y="0"/>
              <a:ext cx="478" cy="3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84" name="Line 17"/>
            <p:cNvSpPr>
              <a:spLocks noChangeShapeType="1"/>
            </p:cNvSpPr>
            <p:nvPr/>
          </p:nvSpPr>
          <p:spPr bwMode="auto">
            <a:xfrm>
              <a:off x="3" y="369"/>
              <a:ext cx="478" cy="3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>
            <a:off x="7048500" y="5359400"/>
            <a:ext cx="758825" cy="1173163"/>
            <a:chOff x="0" y="0"/>
            <a:chExt cx="478" cy="739"/>
          </a:xfrm>
        </p:grpSpPr>
        <p:sp>
          <p:nvSpPr>
            <p:cNvPr id="89181" name="Line 19"/>
            <p:cNvSpPr>
              <a:spLocks noChangeShapeType="1"/>
            </p:cNvSpPr>
            <p:nvPr/>
          </p:nvSpPr>
          <p:spPr bwMode="auto">
            <a:xfrm flipH="1">
              <a:off x="0" y="368"/>
              <a:ext cx="478" cy="3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82" name="Line 20"/>
            <p:cNvSpPr>
              <a:spLocks noChangeShapeType="1"/>
            </p:cNvSpPr>
            <p:nvPr/>
          </p:nvSpPr>
          <p:spPr bwMode="auto">
            <a:xfrm>
              <a:off x="0" y="0"/>
              <a:ext cx="478" cy="3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6108700" y="4902200"/>
            <a:ext cx="804863" cy="4514850"/>
            <a:chOff x="0" y="0"/>
            <a:chExt cx="507" cy="2844"/>
          </a:xfrm>
        </p:grpSpPr>
        <p:grpSp>
          <p:nvGrpSpPr>
            <p:cNvPr id="89164" name="Group 24"/>
            <p:cNvGrpSpPr>
              <a:grpSpLocks/>
            </p:cNvGrpSpPr>
            <p:nvPr/>
          </p:nvGrpSpPr>
          <p:grpSpPr bwMode="auto">
            <a:xfrm>
              <a:off x="174" y="2568"/>
              <a:ext cx="139" cy="276"/>
              <a:chOff x="0" y="0"/>
              <a:chExt cx="139" cy="276"/>
            </a:xfrm>
          </p:grpSpPr>
          <p:sp>
            <p:nvSpPr>
              <p:cNvPr id="89179" name="Freeform 2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80" name="Freeform 2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9165" name="Group 27"/>
            <p:cNvGrpSpPr>
              <a:grpSpLocks/>
            </p:cNvGrpSpPr>
            <p:nvPr/>
          </p:nvGrpSpPr>
          <p:grpSpPr bwMode="auto">
            <a:xfrm>
              <a:off x="184" y="1608"/>
              <a:ext cx="139" cy="276"/>
              <a:chOff x="0" y="0"/>
              <a:chExt cx="139" cy="276"/>
            </a:xfrm>
          </p:grpSpPr>
          <p:sp>
            <p:nvSpPr>
              <p:cNvPr id="89177" name="Freeform 2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78" name="Freeform 2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9166" name="Group 30"/>
            <p:cNvGrpSpPr>
              <a:grpSpLocks/>
            </p:cNvGrpSpPr>
            <p:nvPr/>
          </p:nvGrpSpPr>
          <p:grpSpPr bwMode="auto">
            <a:xfrm>
              <a:off x="184" y="1200"/>
              <a:ext cx="139" cy="276"/>
              <a:chOff x="0" y="0"/>
              <a:chExt cx="139" cy="276"/>
            </a:xfrm>
          </p:grpSpPr>
          <p:sp>
            <p:nvSpPr>
              <p:cNvPr id="89175" name="Freeform 2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76" name="Freeform 2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9167" name="Group 33"/>
            <p:cNvGrpSpPr>
              <a:grpSpLocks/>
            </p:cNvGrpSpPr>
            <p:nvPr/>
          </p:nvGrpSpPr>
          <p:grpSpPr bwMode="auto">
            <a:xfrm>
              <a:off x="0" y="712"/>
              <a:ext cx="139" cy="276"/>
              <a:chOff x="0" y="0"/>
              <a:chExt cx="139" cy="276"/>
            </a:xfrm>
          </p:grpSpPr>
          <p:sp>
            <p:nvSpPr>
              <p:cNvPr id="89173" name="Freeform 3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74" name="Freeform 3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9168" name="Group 36"/>
            <p:cNvGrpSpPr>
              <a:grpSpLocks/>
            </p:cNvGrpSpPr>
            <p:nvPr/>
          </p:nvGrpSpPr>
          <p:grpSpPr bwMode="auto">
            <a:xfrm>
              <a:off x="368" y="712"/>
              <a:ext cx="139" cy="276"/>
              <a:chOff x="0" y="0"/>
              <a:chExt cx="139" cy="276"/>
            </a:xfrm>
          </p:grpSpPr>
          <p:sp>
            <p:nvSpPr>
              <p:cNvPr id="89171" name="Freeform 34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72" name="Freeform 35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89169" name="Freeform 37"/>
            <p:cNvSpPr>
              <a:spLocks/>
            </p:cNvSpPr>
            <p:nvPr/>
          </p:nvSpPr>
          <p:spPr bwMode="auto">
            <a:xfrm>
              <a:off x="30" y="5"/>
              <a:ext cx="50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70" name="Freeform 38"/>
            <p:cNvSpPr>
              <a:spLocks/>
            </p:cNvSpPr>
            <p:nvPr/>
          </p:nvSpPr>
          <p:spPr bwMode="auto">
            <a:xfrm>
              <a:off x="376" y="0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990850" y="5397500"/>
            <a:ext cx="2217738" cy="3421063"/>
            <a:chOff x="37" y="0"/>
            <a:chExt cx="1396" cy="2155"/>
          </a:xfrm>
        </p:grpSpPr>
        <p:sp>
          <p:nvSpPr>
            <p:cNvPr id="89150" name="Line 40"/>
            <p:cNvSpPr>
              <a:spLocks noChangeShapeType="1"/>
            </p:cNvSpPr>
            <p:nvPr/>
          </p:nvSpPr>
          <p:spPr bwMode="auto">
            <a:xfrm>
              <a:off x="768" y="209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51" name="Line 41"/>
            <p:cNvSpPr>
              <a:spLocks noChangeShapeType="1"/>
            </p:cNvSpPr>
            <p:nvPr/>
          </p:nvSpPr>
          <p:spPr bwMode="auto">
            <a:xfrm rot="10800000" flipH="1">
              <a:off x="768" y="33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52" name="Line 42"/>
            <p:cNvSpPr>
              <a:spLocks noChangeShapeType="1"/>
            </p:cNvSpPr>
            <p:nvPr/>
          </p:nvSpPr>
          <p:spPr bwMode="auto">
            <a:xfrm rot="10800000" flipH="1">
              <a:off x="400" y="33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53" name="Line 43"/>
            <p:cNvSpPr>
              <a:spLocks noChangeShapeType="1"/>
            </p:cNvSpPr>
            <p:nvPr/>
          </p:nvSpPr>
          <p:spPr bwMode="auto">
            <a:xfrm rot="10800000" flipH="1">
              <a:off x="1136" y="33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54" name="Rectangle 44"/>
            <p:cNvSpPr>
              <a:spLocks/>
            </p:cNvSpPr>
            <p:nvPr/>
          </p:nvSpPr>
          <p:spPr bwMode="auto">
            <a:xfrm>
              <a:off x="456" y="1981"/>
              <a:ext cx="2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s</a:t>
              </a:r>
              <a:r>
                <a:rPr lang="en-US" sz="1800" b="0" i="1" baseline="-2500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endParaRPr lang="en-US" sz="1800" b="0" baseline="-600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  <p:sp>
          <p:nvSpPr>
            <p:cNvPr id="89155" name="Rectangle 45"/>
            <p:cNvSpPr>
              <a:spLocks/>
            </p:cNvSpPr>
            <p:nvPr/>
          </p:nvSpPr>
          <p:spPr bwMode="auto">
            <a:xfrm>
              <a:off x="37" y="245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p</a:t>
              </a:r>
              <a:r>
                <a:rPr lang="en-US" sz="1800" b="0" i="1" baseline="-2500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endParaRPr lang="en-US" sz="1800" b="0" baseline="-600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  <p:sp>
          <p:nvSpPr>
            <p:cNvPr id="89156" name="Freeform 46"/>
            <p:cNvSpPr>
              <a:spLocks/>
            </p:cNvSpPr>
            <p:nvPr/>
          </p:nvSpPr>
          <p:spPr bwMode="auto">
            <a:xfrm>
              <a:off x="848" y="48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57" name="Freeform 47"/>
            <p:cNvSpPr>
              <a:spLocks/>
            </p:cNvSpPr>
            <p:nvPr/>
          </p:nvSpPr>
          <p:spPr bwMode="auto">
            <a:xfrm>
              <a:off x="1192" y="40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9158" name="Group 50"/>
            <p:cNvGrpSpPr>
              <a:grpSpLocks/>
            </p:cNvGrpSpPr>
            <p:nvPr/>
          </p:nvGrpSpPr>
          <p:grpSpPr bwMode="auto">
            <a:xfrm>
              <a:off x="480" y="0"/>
              <a:ext cx="139" cy="276"/>
              <a:chOff x="0" y="0"/>
              <a:chExt cx="139" cy="276"/>
            </a:xfrm>
          </p:grpSpPr>
          <p:sp>
            <p:nvSpPr>
              <p:cNvPr id="89162" name="Freeform 4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63" name="Freeform 4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9159" name="Group 53"/>
            <p:cNvGrpSpPr>
              <a:grpSpLocks/>
            </p:cNvGrpSpPr>
            <p:nvPr/>
          </p:nvGrpSpPr>
          <p:grpSpPr bwMode="auto">
            <a:xfrm>
              <a:off x="848" y="1768"/>
              <a:ext cx="139" cy="276"/>
              <a:chOff x="0" y="0"/>
              <a:chExt cx="139" cy="276"/>
            </a:xfrm>
          </p:grpSpPr>
          <p:sp>
            <p:nvSpPr>
              <p:cNvPr id="89160" name="Freeform 5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61" name="Freeform 5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3381" name="Group 69"/>
          <p:cNvGrpSpPr>
            <a:grpSpLocks/>
          </p:cNvGrpSpPr>
          <p:nvPr/>
        </p:nvGrpSpPr>
        <p:grpSpPr bwMode="auto">
          <a:xfrm>
            <a:off x="7810500" y="5422900"/>
            <a:ext cx="2189163" cy="3395663"/>
            <a:chOff x="0" y="0"/>
            <a:chExt cx="1379" cy="2139"/>
          </a:xfrm>
        </p:grpSpPr>
        <p:sp>
          <p:nvSpPr>
            <p:cNvPr id="89136" name="Line 55"/>
            <p:cNvSpPr>
              <a:spLocks noChangeShapeType="1"/>
            </p:cNvSpPr>
            <p:nvPr/>
          </p:nvSpPr>
          <p:spPr bwMode="auto">
            <a:xfrm>
              <a:off x="368" y="207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37" name="Line 56"/>
            <p:cNvSpPr>
              <a:spLocks noChangeShapeType="1"/>
            </p:cNvSpPr>
            <p:nvPr/>
          </p:nvSpPr>
          <p:spPr bwMode="auto">
            <a:xfrm rot="10800000" flipH="1">
              <a:off x="368" y="31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38" name="Line 57"/>
            <p:cNvSpPr>
              <a:spLocks noChangeShapeType="1"/>
            </p:cNvSpPr>
            <p:nvPr/>
          </p:nvSpPr>
          <p:spPr bwMode="auto">
            <a:xfrm rot="10800000" flipH="1">
              <a:off x="0" y="31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39" name="Line 58"/>
            <p:cNvSpPr>
              <a:spLocks noChangeShapeType="1"/>
            </p:cNvSpPr>
            <p:nvPr/>
          </p:nvSpPr>
          <p:spPr bwMode="auto">
            <a:xfrm rot="10800000" flipH="1">
              <a:off x="736" y="31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40" name="Rectangle 59"/>
            <p:cNvSpPr>
              <a:spLocks/>
            </p:cNvSpPr>
            <p:nvPr/>
          </p:nvSpPr>
          <p:spPr bwMode="auto">
            <a:xfrm>
              <a:off x="792" y="1965"/>
              <a:ext cx="2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s</a:t>
              </a:r>
              <a:r>
                <a:rPr lang="en-US" sz="1800" b="0" i="1" baseline="-2500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  <a:endParaRPr lang="en-US" sz="1800" b="0" baseline="-600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  <p:sp>
          <p:nvSpPr>
            <p:cNvPr id="89141" name="Rectangle 60"/>
            <p:cNvSpPr>
              <a:spLocks/>
            </p:cNvSpPr>
            <p:nvPr/>
          </p:nvSpPr>
          <p:spPr bwMode="auto">
            <a:xfrm>
              <a:off x="1164" y="229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p</a:t>
              </a:r>
              <a:r>
                <a:rPr lang="en-US" sz="1800" b="0" i="1" baseline="-2500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  <a:endParaRPr lang="en-US" sz="1800" b="0" baseline="-600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  <p:sp>
          <p:nvSpPr>
            <p:cNvPr id="89142" name="Freeform 61"/>
            <p:cNvSpPr>
              <a:spLocks/>
            </p:cNvSpPr>
            <p:nvPr/>
          </p:nvSpPr>
          <p:spPr bwMode="auto">
            <a:xfrm>
              <a:off x="440" y="48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43" name="Freeform 62"/>
            <p:cNvSpPr>
              <a:spLocks/>
            </p:cNvSpPr>
            <p:nvPr/>
          </p:nvSpPr>
          <p:spPr bwMode="auto">
            <a:xfrm>
              <a:off x="784" y="40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9144" name="Group 65"/>
            <p:cNvGrpSpPr>
              <a:grpSpLocks/>
            </p:cNvGrpSpPr>
            <p:nvPr/>
          </p:nvGrpSpPr>
          <p:grpSpPr bwMode="auto">
            <a:xfrm>
              <a:off x="71" y="0"/>
              <a:ext cx="140" cy="276"/>
              <a:chOff x="0" y="0"/>
              <a:chExt cx="139" cy="276"/>
            </a:xfrm>
          </p:grpSpPr>
          <p:sp>
            <p:nvSpPr>
              <p:cNvPr id="89148" name="Freeform 63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49" name="Freeform 64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9145" name="Group 68"/>
            <p:cNvGrpSpPr>
              <a:grpSpLocks/>
            </p:cNvGrpSpPr>
            <p:nvPr/>
          </p:nvGrpSpPr>
          <p:grpSpPr bwMode="auto">
            <a:xfrm>
              <a:off x="440" y="1768"/>
              <a:ext cx="139" cy="276"/>
              <a:chOff x="0" y="0"/>
              <a:chExt cx="139" cy="276"/>
            </a:xfrm>
          </p:grpSpPr>
          <p:sp>
            <p:nvSpPr>
              <p:cNvPr id="89146" name="Freeform 66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47" name="Freeform 67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13390" name="Group 78"/>
          <p:cNvGrpSpPr>
            <a:grpSpLocks/>
          </p:cNvGrpSpPr>
          <p:nvPr/>
        </p:nvGrpSpPr>
        <p:grpSpPr bwMode="auto">
          <a:xfrm>
            <a:off x="6259513" y="7505700"/>
            <a:ext cx="2503487" cy="2171700"/>
            <a:chOff x="0" y="0"/>
            <a:chExt cx="1576" cy="1368"/>
          </a:xfrm>
        </p:grpSpPr>
        <p:sp>
          <p:nvSpPr>
            <p:cNvPr id="89132" name="Line 70"/>
            <p:cNvSpPr>
              <a:spLocks noChangeShapeType="1"/>
            </p:cNvSpPr>
            <p:nvPr/>
          </p:nvSpPr>
          <p:spPr bwMode="auto">
            <a:xfrm rot="10800000" flipH="1">
              <a:off x="0" y="278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33" name="Line 71"/>
            <p:cNvSpPr>
              <a:spLocks noChangeShapeType="1"/>
            </p:cNvSpPr>
            <p:nvPr/>
          </p:nvSpPr>
          <p:spPr bwMode="auto">
            <a:xfrm>
              <a:off x="8" y="1234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9134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936"/>
              <a:ext cx="7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5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0"/>
              <a:ext cx="7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99" name="Group 87"/>
          <p:cNvGrpSpPr>
            <a:grpSpLocks/>
          </p:cNvGrpSpPr>
          <p:nvPr/>
        </p:nvGrpSpPr>
        <p:grpSpPr bwMode="auto">
          <a:xfrm>
            <a:off x="4900613" y="4432300"/>
            <a:ext cx="1831975" cy="3048000"/>
            <a:chOff x="199" y="28"/>
            <a:chExt cx="1154" cy="1920"/>
          </a:xfrm>
        </p:grpSpPr>
        <p:sp>
          <p:nvSpPr>
            <p:cNvPr id="89128" name="Line 79"/>
            <p:cNvSpPr>
              <a:spLocks noChangeShapeType="1"/>
            </p:cNvSpPr>
            <p:nvPr/>
          </p:nvSpPr>
          <p:spPr bwMode="auto">
            <a:xfrm>
              <a:off x="1055" y="1830"/>
              <a:ext cx="29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29" name="Line 80"/>
            <p:cNvSpPr>
              <a:spLocks noChangeShapeType="1"/>
            </p:cNvSpPr>
            <p:nvPr/>
          </p:nvSpPr>
          <p:spPr bwMode="auto">
            <a:xfrm rot="10800000" flipH="1">
              <a:off x="1055" y="118"/>
              <a:ext cx="29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9130" name="Picture 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1740"/>
              <a:ext cx="7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1" name="Picture 8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28"/>
              <a:ext cx="76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412" name="Group 100"/>
          <p:cNvGrpSpPr>
            <a:grpSpLocks/>
          </p:cNvGrpSpPr>
          <p:nvPr/>
        </p:nvGrpSpPr>
        <p:grpSpPr bwMode="auto">
          <a:xfrm>
            <a:off x="5980113" y="4483100"/>
            <a:ext cx="3392487" cy="2527300"/>
            <a:chOff x="0" y="0"/>
            <a:chExt cx="2136" cy="1592"/>
          </a:xfrm>
        </p:grpSpPr>
        <p:sp>
          <p:nvSpPr>
            <p:cNvPr id="89118" name="Line 88"/>
            <p:cNvSpPr>
              <a:spLocks noChangeShapeType="1"/>
            </p:cNvSpPr>
            <p:nvPr/>
          </p:nvSpPr>
          <p:spPr bwMode="auto">
            <a:xfrm>
              <a:off x="0" y="129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19" name="Line 89"/>
            <p:cNvSpPr>
              <a:spLocks noChangeShapeType="1"/>
            </p:cNvSpPr>
            <p:nvPr/>
          </p:nvSpPr>
          <p:spPr bwMode="auto">
            <a:xfrm>
              <a:off x="368" y="129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20" name="Line 90"/>
            <p:cNvSpPr>
              <a:spLocks noChangeShapeType="1"/>
            </p:cNvSpPr>
            <p:nvPr/>
          </p:nvSpPr>
          <p:spPr bwMode="auto">
            <a:xfrm rot="10800000" flipH="1">
              <a:off x="0" y="538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21" name="Line 91"/>
            <p:cNvSpPr>
              <a:spLocks noChangeShapeType="1"/>
            </p:cNvSpPr>
            <p:nvPr/>
          </p:nvSpPr>
          <p:spPr bwMode="auto">
            <a:xfrm rot="10800000" flipH="1">
              <a:off x="368" y="538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9122" name="Group 95"/>
            <p:cNvGrpSpPr>
              <a:grpSpLocks/>
            </p:cNvGrpSpPr>
            <p:nvPr/>
          </p:nvGrpSpPr>
          <p:grpSpPr bwMode="auto">
            <a:xfrm>
              <a:off x="895" y="1160"/>
              <a:ext cx="1241" cy="432"/>
              <a:chOff x="0" y="0"/>
              <a:chExt cx="1240" cy="432"/>
            </a:xfrm>
          </p:grpSpPr>
          <p:pic>
            <p:nvPicPr>
              <p:cNvPr id="89126" name="Picture 9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27" name="Picture 9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" y="48"/>
                <a:ext cx="688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9123" name="Group 99"/>
            <p:cNvGrpSpPr>
              <a:grpSpLocks/>
            </p:cNvGrpSpPr>
            <p:nvPr/>
          </p:nvGrpSpPr>
          <p:grpSpPr bwMode="auto">
            <a:xfrm>
              <a:off x="848" y="0"/>
              <a:ext cx="1216" cy="432"/>
              <a:chOff x="0" y="0"/>
              <a:chExt cx="1216" cy="432"/>
            </a:xfrm>
          </p:grpSpPr>
          <p:pic>
            <p:nvPicPr>
              <p:cNvPr id="89124" name="Picture 9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25" name="Picture 9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56"/>
                <a:ext cx="688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413" name="Rectangle 101"/>
          <p:cNvSpPr>
            <a:spLocks/>
          </p:cNvSpPr>
          <p:nvPr/>
        </p:nvSpPr>
        <p:spPr bwMode="auto">
          <a:xfrm>
            <a:off x="239713" y="4826000"/>
            <a:ext cx="2451100" cy="28575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ea typeface="Helvetica Neue" charset="0"/>
                <a:cs typeface="Helvetica Neue" charset="0"/>
              </a:rPr>
              <a:t>Notice that   </a:t>
            </a:r>
            <a:r>
              <a:rPr lang="en-US" b="0" i="1">
                <a:solidFill>
                  <a:srgbClr val="0000FF"/>
                </a:solidFill>
                <a:ea typeface="Helvetica Neue" charset="0"/>
                <a:cs typeface="Helvetica Neue" charset="0"/>
              </a:rPr>
              <a:t>E</a:t>
            </a:r>
            <a:r>
              <a:rPr lang="en-US" b="0" baseline="-6000">
                <a:solidFill>
                  <a:srgbClr val="0000FF"/>
                </a:solidFill>
                <a:ea typeface="Helvetica Neue" charset="0"/>
                <a:cs typeface="Helvetica Neue" charset="0"/>
              </a:rPr>
              <a:t>σ</a:t>
            </a:r>
            <a:r>
              <a:rPr lang="en-US" b="0">
                <a:solidFill>
                  <a:srgbClr val="0000FF"/>
                </a:solidFill>
                <a:ea typeface="Helvetica Neue" charset="0"/>
                <a:cs typeface="Helvetica Neue" charset="0"/>
              </a:rPr>
              <a:t> &gt; </a:t>
            </a:r>
            <a:r>
              <a:rPr lang="en-US" b="0" i="1">
                <a:solidFill>
                  <a:srgbClr val="0000FF"/>
                </a:solidFill>
                <a:ea typeface="Helvetica Neue" charset="0"/>
                <a:cs typeface="Helvetica Neue" charset="0"/>
              </a:rPr>
              <a:t>E</a:t>
            </a:r>
            <a:r>
              <a:rPr lang="en-US" b="0" baseline="-6000">
                <a:solidFill>
                  <a:srgbClr val="0000FF"/>
                </a:solidFill>
                <a:ea typeface="Helvetica Neue" charset="0"/>
                <a:cs typeface="Helvetica Neue" charset="0"/>
              </a:rPr>
              <a:t>π</a:t>
            </a:r>
            <a:r>
              <a:rPr lang="en-US" b="0">
                <a:solidFill>
                  <a:srgbClr val="0000FF"/>
                </a:solidFill>
                <a:ea typeface="Helvetica Neue" charset="0"/>
                <a:cs typeface="Helvetica Neue" charset="0"/>
              </a:rPr>
              <a:t>,</a:t>
            </a:r>
          </a:p>
          <a:p>
            <a:pPr algn="ctr" eaLnBrk="1" hangingPunct="1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ea typeface="Helvetica Neue" charset="0"/>
                <a:cs typeface="Helvetica Neue" charset="0"/>
              </a:rPr>
              <a:t>because the  σ bonds have more overlap than π bonds</a:t>
            </a:r>
          </a:p>
        </p:txBody>
      </p:sp>
      <p:grpSp>
        <p:nvGrpSpPr>
          <p:cNvPr id="13416" name="Group 104"/>
          <p:cNvGrpSpPr>
            <a:grpSpLocks/>
          </p:cNvGrpSpPr>
          <p:nvPr/>
        </p:nvGrpSpPr>
        <p:grpSpPr bwMode="auto">
          <a:xfrm>
            <a:off x="5991225" y="4648200"/>
            <a:ext cx="387350" cy="2611438"/>
            <a:chOff x="188" y="-588"/>
            <a:chExt cx="244" cy="1645"/>
          </a:xfrm>
        </p:grpSpPr>
        <p:sp>
          <p:nvSpPr>
            <p:cNvPr id="89116" name="Line 102"/>
            <p:cNvSpPr>
              <a:spLocks noChangeShapeType="1"/>
            </p:cNvSpPr>
            <p:nvPr/>
          </p:nvSpPr>
          <p:spPr bwMode="auto">
            <a:xfrm rot="10800000" flipH="1">
              <a:off x="432" y="-588"/>
              <a:ext cx="0" cy="16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17" name="Rectangle 103"/>
            <p:cNvSpPr>
              <a:spLocks/>
            </p:cNvSpPr>
            <p:nvPr/>
          </p:nvSpPr>
          <p:spPr bwMode="auto">
            <a:xfrm>
              <a:off x="188" y="0"/>
              <a:ext cx="22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i="1">
                  <a:solidFill>
                    <a:srgbClr val="0000FF"/>
                  </a:solidFill>
                  <a:ea typeface="Helvetica Neue" charset="0"/>
                  <a:cs typeface="Helvetica Neue" charset="0"/>
                </a:rPr>
                <a:t>E</a:t>
              </a:r>
              <a:r>
                <a:rPr lang="en-US" sz="1800" baseline="-6000">
                  <a:solidFill>
                    <a:srgbClr val="0000FF"/>
                  </a:solidFill>
                  <a:ea typeface="Helvetica Neue" charset="0"/>
                  <a:cs typeface="Helvetica Neue" charset="0"/>
                </a:rPr>
                <a:t>σ</a:t>
              </a:r>
            </a:p>
          </p:txBody>
        </p:sp>
      </p:grpSp>
      <p:grpSp>
        <p:nvGrpSpPr>
          <p:cNvPr id="13419" name="Group 107"/>
          <p:cNvGrpSpPr>
            <a:grpSpLocks/>
          </p:cNvGrpSpPr>
          <p:nvPr/>
        </p:nvGrpSpPr>
        <p:grpSpPr bwMode="auto">
          <a:xfrm>
            <a:off x="6626225" y="5397500"/>
            <a:ext cx="409575" cy="1090613"/>
            <a:chOff x="187" y="-50"/>
            <a:chExt cx="258" cy="617"/>
          </a:xfrm>
        </p:grpSpPr>
        <p:sp>
          <p:nvSpPr>
            <p:cNvPr id="89114" name="Line 105"/>
            <p:cNvSpPr>
              <a:spLocks noChangeShapeType="1"/>
            </p:cNvSpPr>
            <p:nvPr/>
          </p:nvSpPr>
          <p:spPr bwMode="auto">
            <a:xfrm rot="10800000" flipH="1">
              <a:off x="187" y="-50"/>
              <a:ext cx="0" cy="6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15" name="Rectangle 106"/>
            <p:cNvSpPr>
              <a:spLocks/>
            </p:cNvSpPr>
            <p:nvPr/>
          </p:nvSpPr>
          <p:spPr bwMode="auto">
            <a:xfrm>
              <a:off x="213" y="0"/>
              <a:ext cx="2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i="1">
                  <a:solidFill>
                    <a:srgbClr val="0000FF"/>
                  </a:solidFill>
                  <a:ea typeface="Helvetica Neue" charset="0"/>
                  <a:cs typeface="Helvetica Neue" charset="0"/>
                </a:rPr>
                <a:t>E</a:t>
              </a:r>
              <a:r>
                <a:rPr lang="en-US" sz="1800" baseline="-6000">
                  <a:solidFill>
                    <a:srgbClr val="0000FF"/>
                  </a:solidFill>
                  <a:ea typeface="Helvetica Neue" charset="0"/>
                  <a:cs typeface="Helvetica Neue" charset="0"/>
                </a:rPr>
                <a:t>π</a:t>
              </a:r>
            </a:p>
          </p:txBody>
        </p:sp>
      </p:grpSp>
      <p:pic>
        <p:nvPicPr>
          <p:cNvPr id="89107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30371" r="50000" b="60370"/>
          <a:stretch>
            <a:fillRect/>
          </a:stretch>
        </p:blipFill>
        <p:spPr bwMode="auto">
          <a:xfrm>
            <a:off x="5589588" y="258127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0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88142" y="9120787"/>
            <a:ext cx="399084" cy="404213"/>
          </a:xfrm>
          <a:prstGeom prst="rect">
            <a:avLst/>
          </a:prstGeom>
          <a:blipFill rotWithShape="0">
            <a:blip r:embed="rId11"/>
            <a:stretch>
              <a:fillRect l="-9231" r="-7692" b="-1940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1" name="TextBox 1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24500" y="7633772"/>
            <a:ext cx="413510" cy="369332"/>
          </a:xfrm>
          <a:prstGeom prst="rect">
            <a:avLst/>
          </a:prstGeom>
          <a:blipFill rotWithShape="0">
            <a:blip r:embed="rId12"/>
            <a:stretch>
              <a:fillRect l="-7353" r="-1471" b="-131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2" name="TextBox 1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21200" y="7050687"/>
            <a:ext cx="399084" cy="404213"/>
          </a:xfrm>
          <a:prstGeom prst="rect">
            <a:avLst/>
          </a:prstGeom>
          <a:blipFill rotWithShape="0">
            <a:blip r:embed="rId13"/>
            <a:stretch>
              <a:fillRect l="-9231" r="-7692" b="-1969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3" name="TextBox 1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4669" y="4349750"/>
            <a:ext cx="413510" cy="369332"/>
          </a:xfrm>
          <a:prstGeom prst="rect">
            <a:avLst/>
          </a:prstGeom>
          <a:blipFill rotWithShape="0">
            <a:blip r:embed="rId14"/>
            <a:stretch>
              <a:fillRect l="-7353" r="-1471"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4" name="TextBox 1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50388" y="6440765"/>
            <a:ext cx="430181" cy="369332"/>
          </a:xfrm>
          <a:prstGeom prst="rect">
            <a:avLst/>
          </a:prstGeom>
          <a:blipFill rotWithShape="0">
            <a:blip r:embed="rId15"/>
            <a:stretch>
              <a:fillRect l="-5634" b="-1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5" name="TextBox 1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98004" y="4627862"/>
            <a:ext cx="406586" cy="404213"/>
          </a:xfrm>
          <a:prstGeom prst="rect">
            <a:avLst/>
          </a:prstGeom>
          <a:blipFill rotWithShape="0">
            <a:blip r:embed="rId16"/>
            <a:stretch>
              <a:fillRect l="-7463" r="-7463" b="-2121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57758192" presetClass="entr" presetSubtype="-11828224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Configurations and Bond Orders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7607300" cy="1066800"/>
          </a:xfrm>
        </p:spPr>
        <p:txBody>
          <a:bodyPr/>
          <a:lstStyle/>
          <a:p>
            <a:pPr eaLnBrk="1" hangingPunct="1"/>
            <a:r>
              <a:rPr lang="en-US" smtClean="0"/>
              <a:t>Just as with atoms, we can write a molecular electron configuration for O</a:t>
            </a:r>
            <a:r>
              <a:rPr lang="en-US" baseline="-6000" smtClean="0"/>
              <a:t>2</a:t>
            </a:r>
          </a:p>
        </p:txBody>
      </p:sp>
      <p:sp>
        <p:nvSpPr>
          <p:cNvPr id="90116" name="Rectangle 3"/>
          <p:cNvSpPr>
            <a:spLocks/>
          </p:cNvSpPr>
          <p:nvPr/>
        </p:nvSpPr>
        <p:spPr bwMode="auto">
          <a:xfrm>
            <a:off x="2514600" y="2628900"/>
            <a:ext cx="22082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σ</a:t>
            </a:r>
            <a:r>
              <a:rPr lang="en-US" b="0" baseline="32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σ*</a:t>
            </a:r>
            <a:r>
              <a:rPr lang="en-US" b="0" baseline="32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σ</a:t>
            </a:r>
            <a:r>
              <a:rPr lang="en-US" b="0" baseline="32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π</a:t>
            </a:r>
            <a:r>
              <a:rPr lang="en-US" b="0" baseline="32000">
                <a:solidFill>
                  <a:srgbClr val="000000"/>
                </a:solidFill>
                <a:ea typeface="Helvetica Neue" charset="0"/>
                <a:cs typeface="Helvetica Neue" charset="0"/>
              </a:rPr>
              <a:t>4</a:t>
            </a:r>
            <a:r>
              <a:rPr lang="en-US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π*</a:t>
            </a:r>
            <a:r>
              <a:rPr lang="en-US" b="0" baseline="32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50800" y="4876800"/>
            <a:ext cx="12903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ea typeface="Helvetica Neue" charset="0"/>
                <a:cs typeface="Helvetica Neue" charset="0"/>
              </a:rPr>
              <a:t>We can also calculate the O–O bond order: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8267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/>
          </p:cNvSpPr>
          <p:nvPr/>
        </p:nvSpPr>
        <p:spPr bwMode="auto">
          <a:xfrm>
            <a:off x="50800" y="8343900"/>
            <a:ext cx="1290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ea typeface="Helvetica Neue" charset="0"/>
                <a:cs typeface="Helvetica Neue" charset="0"/>
              </a:rPr>
              <a:t>LCAO MO theory also predicts (correctly) that O</a:t>
            </a:r>
            <a:r>
              <a:rPr lang="en-US" baseline="-6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>
                <a:solidFill>
                  <a:srgbClr val="000000"/>
                </a:solidFill>
                <a:ea typeface="Helvetica Neue" charset="0"/>
                <a:cs typeface="Helvetica Neue" charset="0"/>
              </a:rPr>
              <a:t> has two unpaired electrons.</a:t>
            </a:r>
          </a:p>
        </p:txBody>
      </p:sp>
      <p:sp>
        <p:nvSpPr>
          <p:cNvPr id="90120" name="Rectangle 93"/>
          <p:cNvSpPr>
            <a:spLocks/>
          </p:cNvSpPr>
          <p:nvPr/>
        </p:nvSpPr>
        <p:spPr bwMode="auto">
          <a:xfrm>
            <a:off x="7516813" y="952500"/>
            <a:ext cx="5272087" cy="391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/>
            <a:endParaRPr lang="en-US"/>
          </a:p>
        </p:txBody>
      </p:sp>
      <p:pic>
        <p:nvPicPr>
          <p:cNvPr id="901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43333" r="28751"/>
          <a:stretch>
            <a:fillRect/>
          </a:stretch>
        </p:blipFill>
        <p:spPr bwMode="auto">
          <a:xfrm>
            <a:off x="7753350" y="1054100"/>
            <a:ext cx="48450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Orbital Mixing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1"/>
          <a:stretch>
            <a:fillRect/>
          </a:stretch>
        </p:blipFill>
        <p:spPr bwMode="auto">
          <a:xfrm>
            <a:off x="2387600" y="2990850"/>
            <a:ext cx="8023225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0" name="Rectangle 2"/>
          <p:cNvSpPr txBox="1">
            <a:spLocks noChangeArrowheads="1"/>
          </p:cNvSpPr>
          <p:nvPr/>
        </p:nvSpPr>
        <p:spPr bwMode="auto">
          <a:xfrm>
            <a:off x="50800" y="876300"/>
            <a:ext cx="1277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US"/>
              <a:t>Orbitals of similar but unequal energies can interact if they have the same symmetry</a:t>
            </a:r>
            <a:endParaRPr lang="en-US" baseline="-6000"/>
          </a:p>
        </p:txBody>
      </p:sp>
      <p:sp>
        <p:nvSpPr>
          <p:cNvPr id="91141" name="Rectangle 2"/>
          <p:cNvSpPr txBox="1">
            <a:spLocks noChangeArrowheads="1"/>
          </p:cNvSpPr>
          <p:nvPr/>
        </p:nvSpPr>
        <p:spPr bwMode="auto">
          <a:xfrm>
            <a:off x="50800" y="2057400"/>
            <a:ext cx="1277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US" dirty="0"/>
              <a:t>The 2</a:t>
            </a:r>
            <a:r>
              <a:rPr lang="en-US" i="1" dirty="0"/>
              <a:t>s</a:t>
            </a:r>
            <a:r>
              <a:rPr lang="en-US" dirty="0"/>
              <a:t> and 2</a:t>
            </a:r>
            <a:r>
              <a:rPr lang="en-US" i="1" dirty="0"/>
              <a:t>p</a:t>
            </a:r>
            <a:r>
              <a:rPr lang="en-US" baseline="-25000" dirty="0"/>
              <a:t>z</a:t>
            </a:r>
            <a:r>
              <a:rPr lang="en-US" dirty="0"/>
              <a:t> orbitals form MOs with the same symmetry (</a:t>
            </a:r>
            <a:r>
              <a:rPr lang="el-GR" dirty="0">
                <a:latin typeface="Calibri" panose="020F0502020204030204" pitchFamily="34" charset="0"/>
              </a:rPr>
              <a:t>σ</a:t>
            </a:r>
            <a:r>
              <a:rPr lang="en-US" baseline="-25000" dirty="0">
                <a:latin typeface="Calibri" panose="020F0502020204030204" pitchFamily="34" charset="0"/>
              </a:rPr>
              <a:t>g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l-GR" dirty="0">
                <a:latin typeface="Calibri" panose="020F0502020204030204" pitchFamily="34" charset="0"/>
              </a:rPr>
              <a:t>σ</a:t>
            </a:r>
            <a:r>
              <a:rPr lang="en-US" baseline="-25000" dirty="0">
                <a:latin typeface="Calibri" panose="020F0502020204030204" pitchFamily="34" charset="0"/>
              </a:rPr>
              <a:t>u</a:t>
            </a:r>
            <a:r>
              <a:rPr lang="en-US" dirty="0"/>
              <a:t>).            </a:t>
            </a:r>
            <a:r>
              <a:rPr lang="en-US" i="1" u="sng" dirty="0"/>
              <a:t>sp mixing</a:t>
            </a:r>
            <a:r>
              <a:rPr lang="en-US" dirty="0"/>
              <a:t> causes the </a:t>
            </a:r>
            <a:r>
              <a:rPr lang="el-GR" dirty="0">
                <a:latin typeface="Calibri" panose="020F0502020204030204" pitchFamily="34" charset="0"/>
              </a:rPr>
              <a:t>σ</a:t>
            </a:r>
            <a:r>
              <a:rPr lang="en-US" baseline="-25000" dirty="0">
                <a:latin typeface="Calibri" panose="020F0502020204030204" pitchFamily="34" charset="0"/>
              </a:rPr>
              <a:t>g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l-GR" dirty="0">
                <a:latin typeface="Calibri" panose="020F0502020204030204" pitchFamily="34" charset="0"/>
              </a:rPr>
              <a:t>σ</a:t>
            </a:r>
            <a:r>
              <a:rPr lang="en-US" baseline="-25000" dirty="0">
                <a:latin typeface="Calibri" panose="020F0502020204030204" pitchFamily="34" charset="0"/>
              </a:rPr>
              <a:t>u </a:t>
            </a:r>
            <a:r>
              <a:rPr lang="en-US" dirty="0"/>
              <a:t>MOs to be pushed apart in energy: </a:t>
            </a:r>
            <a:endParaRPr lang="en-US" baseline="-6000" dirty="0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124325" y="6019800"/>
            <a:ext cx="1387475" cy="10668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7400925" y="5562600"/>
            <a:ext cx="1387475" cy="10668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2" name="Rectangle 58"/>
          <p:cNvSpPr>
            <a:spLocks/>
          </p:cNvSpPr>
          <p:nvPr/>
        </p:nvSpPr>
        <p:spPr bwMode="auto">
          <a:xfrm>
            <a:off x="5207000" y="6154738"/>
            <a:ext cx="2527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800" b="0">
                <a:solidFill>
                  <a:srgbClr val="FF0000"/>
                </a:solidFill>
                <a:ea typeface="Helvetica Neue" charset="0"/>
                <a:cs typeface="Helvetica Neue" charset="0"/>
              </a:rPr>
              <a:t>The σ and</a:t>
            </a:r>
            <a:br>
              <a:rPr lang="en-US" sz="2800" b="0">
                <a:solidFill>
                  <a:srgbClr val="FF0000"/>
                </a:solidFill>
                <a:ea typeface="Helvetica Neue" charset="0"/>
                <a:cs typeface="Helvetica Neue" charset="0"/>
              </a:rPr>
            </a:br>
            <a:r>
              <a:rPr lang="en-US" sz="2800" b="0">
                <a:solidFill>
                  <a:srgbClr val="FF0000"/>
                </a:solidFill>
                <a:ea typeface="Helvetica Neue" charset="0"/>
                <a:cs typeface="Helvetica Neue" charset="0"/>
              </a:rPr>
              <a:t>π orbitals change order!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Orbital Mixing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801688"/>
            <a:ext cx="7554913" cy="887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121400" y="4076700"/>
            <a:ext cx="1447800" cy="13716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92165" name="Rectangle 2"/>
          <p:cNvSpPr txBox="1">
            <a:spLocks noChangeArrowheads="1"/>
          </p:cNvSpPr>
          <p:nvPr/>
        </p:nvSpPr>
        <p:spPr bwMode="auto">
          <a:xfrm>
            <a:off x="101600" y="914400"/>
            <a:ext cx="228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US"/>
              <a:t>The size of the effect depends on the 2s-2p energy difference.</a:t>
            </a:r>
            <a:endParaRPr lang="en-US" baseline="-6000"/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778000" y="9372600"/>
            <a:ext cx="9220200" cy="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58"/>
          <p:cNvSpPr>
            <a:spLocks/>
          </p:cNvSpPr>
          <p:nvPr/>
        </p:nvSpPr>
        <p:spPr bwMode="auto">
          <a:xfrm>
            <a:off x="12700" y="7607300"/>
            <a:ext cx="2527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</a:rPr>
              <a:t>small </a:t>
            </a:r>
            <a:r>
              <a:rPr lang="en-US" sz="2800" b="0" i="1" dirty="0" err="1">
                <a:solidFill>
                  <a:srgbClr val="FF0000"/>
                </a:solidFill>
                <a:ea typeface="Helvetica Neue" charset="0"/>
                <a:cs typeface="Helvetica Neue" charset="0"/>
              </a:rPr>
              <a:t>Z</a:t>
            </a:r>
            <a:r>
              <a:rPr lang="en-US" sz="2800" b="0" baseline="-25000" dirty="0" err="1">
                <a:solidFill>
                  <a:srgbClr val="FF0000"/>
                </a:solidFill>
                <a:ea typeface="Helvetica Neue" charset="0"/>
                <a:cs typeface="Helvetica Neue" charset="0"/>
              </a:rPr>
              <a:t>eff</a:t>
            </a: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</a:rPr>
              <a:t> =</a:t>
            </a:r>
          </a:p>
          <a:p>
            <a:pPr algn="ctr">
              <a:spcBef>
                <a:spcPct val="0"/>
              </a:spcBef>
            </a:pP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</a:rPr>
              <a:t>small energy difference </a:t>
            </a: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  <a:sym typeface="Wingdings" panose="05000000000000000000" pitchFamily="2" charset="2"/>
              </a:rPr>
              <a:t>= large </a:t>
            </a:r>
            <a:r>
              <a:rPr lang="en-US" sz="2800" b="0" i="1" dirty="0">
                <a:solidFill>
                  <a:srgbClr val="FF0000"/>
                </a:solidFill>
                <a:ea typeface="Helvetica Neue" charset="0"/>
                <a:cs typeface="Helvetica Neue" charset="0"/>
                <a:sym typeface="Wingdings" panose="05000000000000000000" pitchFamily="2" charset="2"/>
              </a:rPr>
              <a:t>sp</a:t>
            </a: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  <a:sym typeface="Wingdings" panose="05000000000000000000" pitchFamily="2" charset="2"/>
              </a:rPr>
              <a:t> mixing</a:t>
            </a:r>
            <a:endParaRPr lang="en-US" sz="2800" b="0" dirty="0">
              <a:solidFill>
                <a:srgbClr val="FF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1" name="Rectangle 58"/>
          <p:cNvSpPr>
            <a:spLocks/>
          </p:cNvSpPr>
          <p:nvPr/>
        </p:nvSpPr>
        <p:spPr bwMode="auto">
          <a:xfrm>
            <a:off x="10160000" y="7607300"/>
            <a:ext cx="2819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</a:rPr>
              <a:t>large </a:t>
            </a:r>
            <a:r>
              <a:rPr lang="en-US" sz="2800" b="0" i="1" dirty="0" err="1">
                <a:solidFill>
                  <a:srgbClr val="FF0000"/>
                </a:solidFill>
                <a:ea typeface="Helvetica Neue" charset="0"/>
                <a:cs typeface="Helvetica Neue" charset="0"/>
              </a:rPr>
              <a:t>Z</a:t>
            </a:r>
            <a:r>
              <a:rPr lang="en-US" sz="2800" b="0" baseline="-25000" dirty="0" err="1">
                <a:solidFill>
                  <a:srgbClr val="FF0000"/>
                </a:solidFill>
                <a:ea typeface="Helvetica Neue" charset="0"/>
                <a:cs typeface="Helvetica Neue" charset="0"/>
              </a:rPr>
              <a:t>eff</a:t>
            </a: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</a:rPr>
              <a:t> =</a:t>
            </a:r>
          </a:p>
          <a:p>
            <a:pPr algn="ctr">
              <a:spcBef>
                <a:spcPct val="0"/>
              </a:spcBef>
            </a:pP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</a:rPr>
              <a:t>large energy difference = </a:t>
            </a: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  <a:sym typeface="Wingdings" panose="05000000000000000000" pitchFamily="2" charset="2"/>
              </a:rPr>
              <a:t> small </a:t>
            </a:r>
            <a:r>
              <a:rPr lang="en-US" sz="2800" b="0" i="1" dirty="0">
                <a:solidFill>
                  <a:srgbClr val="FF0000"/>
                </a:solidFill>
                <a:ea typeface="Helvetica Neue" charset="0"/>
                <a:cs typeface="Helvetica Neue" charset="0"/>
                <a:sym typeface="Wingdings" panose="05000000000000000000" pitchFamily="2" charset="2"/>
              </a:rPr>
              <a:t>sp</a:t>
            </a:r>
            <a:r>
              <a:rPr lang="en-US" sz="2800" b="0" dirty="0">
                <a:solidFill>
                  <a:srgbClr val="FF0000"/>
                </a:solidFill>
                <a:ea typeface="Helvetica Neue" charset="0"/>
                <a:cs typeface="Helvetica Neue" charset="0"/>
                <a:sym typeface="Wingdings" panose="05000000000000000000" pitchFamily="2" charset="2"/>
              </a:rPr>
              <a:t> mixing</a:t>
            </a:r>
            <a:endParaRPr lang="en-US" sz="2800" b="0" dirty="0">
              <a:solidFill>
                <a:srgbClr val="FF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2" name="Rectangle 58"/>
          <p:cNvSpPr>
            <a:spLocks/>
          </p:cNvSpPr>
          <p:nvPr/>
        </p:nvSpPr>
        <p:spPr bwMode="auto">
          <a:xfrm>
            <a:off x="5588000" y="3048000"/>
            <a:ext cx="2527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800" b="0">
                <a:solidFill>
                  <a:srgbClr val="FF0000"/>
                </a:solidFill>
                <a:ea typeface="Helvetica Neue" charset="0"/>
                <a:cs typeface="Helvetica Neue" charset="0"/>
              </a:rPr>
              <a:t>order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 of Homonuclear Diatomic Molecules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The MO picture of homonuclear diatomic molecules depends on the amount of </a:t>
            </a:r>
            <a:r>
              <a:rPr lang="en-US" i="1" dirty="0" smtClean="0"/>
              <a:t>sp</a:t>
            </a:r>
            <a:r>
              <a:rPr lang="en-US" dirty="0" smtClean="0"/>
              <a:t> mixing.</a:t>
            </a:r>
          </a:p>
        </p:txBody>
      </p:sp>
      <p:sp>
        <p:nvSpPr>
          <p:cNvPr id="93188" name="Rectangle 61"/>
          <p:cNvSpPr>
            <a:spLocks/>
          </p:cNvSpPr>
          <p:nvPr/>
        </p:nvSpPr>
        <p:spPr bwMode="auto">
          <a:xfrm>
            <a:off x="8788400" y="8788400"/>
            <a:ext cx="1755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  <a:r>
              <a:rPr lang="en-US" sz="2800" b="0" baseline="-25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, F</a:t>
            </a:r>
            <a:r>
              <a:rPr lang="en-US" sz="2800" b="0" baseline="-25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, Ne</a:t>
            </a:r>
            <a:r>
              <a:rPr lang="en-US" sz="2800" b="0" baseline="-25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endParaRPr lang="en-US" sz="2800" b="0" baseline="-600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3189" name="Rectangle 62"/>
          <p:cNvSpPr>
            <a:spLocks/>
          </p:cNvSpPr>
          <p:nvPr/>
        </p:nvSpPr>
        <p:spPr bwMode="auto">
          <a:xfrm>
            <a:off x="1887538" y="8794750"/>
            <a:ext cx="2938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Li</a:t>
            </a:r>
            <a:r>
              <a:rPr lang="en-US" sz="2800" b="0" baseline="-25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, Be</a:t>
            </a:r>
            <a:r>
              <a:rPr lang="en-US" sz="2800" b="0" baseline="-25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, B</a:t>
            </a:r>
            <a:r>
              <a:rPr lang="en-US" sz="2800" b="0" baseline="-25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, C</a:t>
            </a:r>
            <a:r>
              <a:rPr lang="en-US" sz="2800" b="0" baseline="-25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, N</a:t>
            </a:r>
            <a:r>
              <a:rPr lang="en-US" sz="2800" b="0" baseline="-2500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endParaRPr lang="en-US" sz="2800" b="0" baseline="-600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931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0687" r="24583" b="13757"/>
          <a:stretch>
            <a:fillRect/>
          </a:stretch>
        </p:blipFill>
        <p:spPr bwMode="auto">
          <a:xfrm>
            <a:off x="558800" y="2514600"/>
            <a:ext cx="119634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1"/>
          <p:cNvGraphicFramePr>
            <a:graphicFrameLocks/>
          </p:cNvGraphicFramePr>
          <p:nvPr/>
        </p:nvGraphicFramePr>
        <p:xfrm>
          <a:off x="1708150" y="2159000"/>
          <a:ext cx="8686800" cy="739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8" name="Chart" r:id="rId3" imgW="12202960" imgH="10383639" progId="MSGraph.Chart.8">
                  <p:embed/>
                </p:oleObj>
              </mc:Choice>
              <mc:Fallback>
                <p:oleObj name="Chart" r:id="rId3" imgW="12202960" imgH="10383639" progId="MSGraph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159000"/>
                        <a:ext cx="8686800" cy="739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Rectangle 2"/>
          <p:cNvSpPr>
            <a:spLocks/>
          </p:cNvSpPr>
          <p:nvPr/>
        </p:nvSpPr>
        <p:spPr bwMode="auto">
          <a:xfrm rot="-3060000">
            <a:off x="6926263" y="6499225"/>
            <a:ext cx="203200" cy="889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94212" name="Rectangle 3"/>
          <p:cNvSpPr>
            <a:spLocks/>
          </p:cNvSpPr>
          <p:nvPr/>
        </p:nvSpPr>
        <p:spPr bwMode="auto">
          <a:xfrm rot="-7680000">
            <a:off x="6089650" y="6497638"/>
            <a:ext cx="177800" cy="889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942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Order and Bond Distance</a:t>
            </a:r>
          </a:p>
        </p:txBody>
      </p:sp>
      <p:sp>
        <p:nvSpPr>
          <p:cNvPr id="942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092200"/>
          </a:xfrm>
        </p:spPr>
        <p:txBody>
          <a:bodyPr/>
          <a:lstStyle/>
          <a:p>
            <a:pPr eaLnBrk="1" hangingPunct="1"/>
            <a:r>
              <a:rPr lang="en-US" dirty="0"/>
              <a:t>T</a:t>
            </a:r>
            <a:r>
              <a:rPr lang="en-US" dirty="0" smtClean="0"/>
              <a:t>he MO bond order is the main factor controlling the </a:t>
            </a:r>
            <a:r>
              <a:rPr lang="en-US" dirty="0" err="1" smtClean="0"/>
              <a:t>internucelar</a:t>
            </a:r>
            <a:r>
              <a:rPr lang="en-US" dirty="0" smtClean="0"/>
              <a:t> distance.</a:t>
            </a:r>
          </a:p>
        </p:txBody>
      </p:sp>
      <p:grpSp>
        <p:nvGrpSpPr>
          <p:cNvPr id="94215" name="Group 11"/>
          <p:cNvGrpSpPr>
            <a:grpSpLocks/>
          </p:cNvGrpSpPr>
          <p:nvPr/>
        </p:nvGrpSpPr>
        <p:grpSpPr bwMode="auto">
          <a:xfrm>
            <a:off x="3244850" y="2393950"/>
            <a:ext cx="6894513" cy="6096000"/>
            <a:chOff x="0" y="0"/>
            <a:chExt cx="4343" cy="3840"/>
          </a:xfrm>
        </p:grpSpPr>
        <p:sp>
          <p:nvSpPr>
            <p:cNvPr id="94221" name="Rectangle 6"/>
            <p:cNvSpPr>
              <a:spLocks/>
            </p:cNvSpPr>
            <p:nvPr/>
          </p:nvSpPr>
          <p:spPr bwMode="auto">
            <a:xfrm>
              <a:off x="0" y="0"/>
              <a:ext cx="53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B</a:t>
              </a:r>
              <a:r>
                <a:rPr lang="en-US" sz="1800" baseline="-6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 b="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BO = 1</a:t>
              </a:r>
            </a:p>
          </p:txBody>
        </p:sp>
        <p:sp>
          <p:nvSpPr>
            <p:cNvPr id="94222" name="Rectangle 7"/>
            <p:cNvSpPr>
              <a:spLocks/>
            </p:cNvSpPr>
            <p:nvPr/>
          </p:nvSpPr>
          <p:spPr bwMode="auto">
            <a:xfrm>
              <a:off x="380" y="1840"/>
              <a:ext cx="535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C</a:t>
              </a:r>
              <a:r>
                <a:rPr lang="en-US" sz="1800" baseline="-6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4</a:t>
              </a:r>
              <a:endParaRPr lang="en-US" sz="1800" b="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BO = 2</a:t>
              </a:r>
            </a:p>
          </p:txBody>
        </p:sp>
        <p:sp>
          <p:nvSpPr>
            <p:cNvPr id="94223" name="Rectangle 8"/>
            <p:cNvSpPr>
              <a:spLocks/>
            </p:cNvSpPr>
            <p:nvPr/>
          </p:nvSpPr>
          <p:spPr bwMode="auto">
            <a:xfrm>
              <a:off x="1808" y="3248"/>
              <a:ext cx="67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N</a:t>
              </a:r>
              <a:r>
                <a:rPr lang="en-US" sz="1800" baseline="-6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4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 b="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BO = 3</a:t>
              </a:r>
            </a:p>
          </p:txBody>
        </p:sp>
        <p:sp>
          <p:nvSpPr>
            <p:cNvPr id="94224" name="Rectangle 9"/>
            <p:cNvSpPr>
              <a:spLocks/>
            </p:cNvSpPr>
            <p:nvPr/>
          </p:nvSpPr>
          <p:spPr bwMode="auto">
            <a:xfrm>
              <a:off x="3423" y="2208"/>
              <a:ext cx="86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O</a:t>
              </a:r>
              <a:r>
                <a:rPr lang="en-US" sz="1800" baseline="-6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4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π*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 b="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BO = 2</a:t>
              </a:r>
            </a:p>
          </p:txBody>
        </p:sp>
        <p:sp>
          <p:nvSpPr>
            <p:cNvPr id="94225" name="Rectangle 10"/>
            <p:cNvSpPr>
              <a:spLocks/>
            </p:cNvSpPr>
            <p:nvPr/>
          </p:nvSpPr>
          <p:spPr bwMode="auto">
            <a:xfrm>
              <a:off x="3479" y="632"/>
              <a:ext cx="86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F</a:t>
              </a:r>
              <a:r>
                <a:rPr lang="en-US" sz="1800" baseline="-6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4</a:t>
              </a: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π*</a:t>
              </a:r>
              <a:r>
                <a:rPr lang="en-US" sz="1800" b="0" baseline="3200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4</a:t>
              </a:r>
              <a:endParaRPr lang="en-US" sz="1800" b="0">
                <a:solidFill>
                  <a:srgbClr val="364D64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364D64"/>
                  </a:solidFill>
                  <a:ea typeface="Helvetica Neue" charset="0"/>
                  <a:cs typeface="Helvetica Neue" charset="0"/>
                </a:rPr>
                <a:t>BO = 1</a:t>
              </a:r>
            </a:p>
          </p:txBody>
        </p:sp>
      </p:grpSp>
      <p:grpSp>
        <p:nvGrpSpPr>
          <p:cNvPr id="94216" name="Group 16"/>
          <p:cNvGrpSpPr>
            <a:grpSpLocks/>
          </p:cNvGrpSpPr>
          <p:nvPr/>
        </p:nvGrpSpPr>
        <p:grpSpPr bwMode="auto">
          <a:xfrm>
            <a:off x="4821238" y="4476750"/>
            <a:ext cx="4251325" cy="3568700"/>
            <a:chOff x="0" y="0"/>
            <a:chExt cx="2678" cy="2248"/>
          </a:xfrm>
        </p:grpSpPr>
        <p:sp>
          <p:nvSpPr>
            <p:cNvPr id="94217" name="Rectangle 12"/>
            <p:cNvSpPr>
              <a:spLocks/>
            </p:cNvSpPr>
            <p:nvPr/>
          </p:nvSpPr>
          <p:spPr bwMode="auto">
            <a:xfrm>
              <a:off x="1815" y="0"/>
              <a:ext cx="863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O</a:t>
              </a:r>
              <a:r>
                <a:rPr lang="en-US" sz="1800" baseline="-6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–</a:t>
              </a:r>
              <a:endParaRPr lang="en-US" sz="1800">
                <a:solidFill>
                  <a:srgbClr val="8A454A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4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π*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3</a:t>
              </a:r>
              <a:endParaRPr lang="en-US" sz="1800" b="0">
                <a:solidFill>
                  <a:srgbClr val="8A454A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BO = 1.5</a:t>
              </a:r>
            </a:p>
          </p:txBody>
        </p:sp>
        <p:sp>
          <p:nvSpPr>
            <p:cNvPr id="94218" name="Rectangle 13"/>
            <p:cNvSpPr>
              <a:spLocks/>
            </p:cNvSpPr>
            <p:nvPr/>
          </p:nvSpPr>
          <p:spPr bwMode="auto">
            <a:xfrm>
              <a:off x="1535" y="1656"/>
              <a:ext cx="863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O</a:t>
              </a:r>
              <a:r>
                <a:rPr lang="en-US" sz="1800" baseline="-6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+</a:t>
              </a:r>
              <a:endParaRPr lang="en-US" sz="1800">
                <a:solidFill>
                  <a:srgbClr val="8A454A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4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π*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1</a:t>
              </a:r>
              <a:endParaRPr lang="en-US" sz="1800" b="0">
                <a:solidFill>
                  <a:srgbClr val="8A454A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BO = 2.5</a:t>
              </a:r>
            </a:p>
          </p:txBody>
        </p:sp>
        <p:sp>
          <p:nvSpPr>
            <p:cNvPr id="94219" name="Rectangle 14"/>
            <p:cNvSpPr>
              <a:spLocks/>
            </p:cNvSpPr>
            <p:nvPr/>
          </p:nvSpPr>
          <p:spPr bwMode="auto">
            <a:xfrm>
              <a:off x="0" y="1656"/>
              <a:ext cx="66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N</a:t>
              </a:r>
              <a:r>
                <a:rPr lang="en-US" sz="1800" baseline="-6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+</a:t>
              </a:r>
              <a:endParaRPr lang="en-US" sz="1800">
                <a:solidFill>
                  <a:srgbClr val="8A454A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4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1</a:t>
              </a:r>
              <a:endParaRPr lang="en-US" sz="1800" b="0">
                <a:solidFill>
                  <a:srgbClr val="8A454A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BO = 2.5</a:t>
              </a:r>
            </a:p>
          </p:txBody>
        </p:sp>
        <p:sp>
          <p:nvSpPr>
            <p:cNvPr id="94220" name="Rectangle 15"/>
            <p:cNvSpPr>
              <a:spLocks/>
            </p:cNvSpPr>
            <p:nvPr/>
          </p:nvSpPr>
          <p:spPr bwMode="auto">
            <a:xfrm>
              <a:off x="816" y="632"/>
              <a:ext cx="669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C</a:t>
              </a:r>
              <a:r>
                <a:rPr lang="en-US" sz="1800" baseline="-6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2–</a:t>
              </a:r>
              <a:endParaRPr lang="en-US" sz="1800">
                <a:solidFill>
                  <a:srgbClr val="8A454A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σ*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π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4</a:t>
              </a: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σ</a:t>
              </a:r>
              <a:r>
                <a:rPr lang="en-US" sz="1800" b="0" baseline="3200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 b="0">
                <a:solidFill>
                  <a:srgbClr val="8A454A"/>
                </a:solidFill>
                <a:ea typeface="Helvetica Neue" charset="0"/>
                <a:cs typeface="Helvetica Neue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8A454A"/>
                  </a:solidFill>
                  <a:ea typeface="Helvetica Neue" charset="0"/>
                  <a:cs typeface="Helvetica Neue" charset="0"/>
                </a:rPr>
                <a:t>BO = 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AO Energies for MO Diagrams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990600"/>
          </a:xfrm>
        </p:spPr>
        <p:txBody>
          <a:bodyPr/>
          <a:lstStyle/>
          <a:p>
            <a:pPr eaLnBrk="1" hangingPunct="1"/>
            <a:r>
              <a:rPr lang="en-US" i="1" dirty="0" smtClean="0"/>
              <a:t>Photoelectron spectroscopy</a:t>
            </a:r>
            <a:r>
              <a:rPr lang="en-US" dirty="0" smtClean="0"/>
              <a:t> gives us a pretty good idea of the relative energies for AOs.</a:t>
            </a:r>
          </a:p>
        </p:txBody>
      </p:sp>
      <p:graphicFrame>
        <p:nvGraphicFramePr>
          <p:cNvPr id="95236" name="Object 3"/>
          <p:cNvGraphicFramePr>
            <a:graphicFrameLocks/>
          </p:cNvGraphicFramePr>
          <p:nvPr/>
        </p:nvGraphicFramePr>
        <p:xfrm>
          <a:off x="438150" y="2184400"/>
          <a:ext cx="12115800" cy="736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92" name="Chart" r:id="rId3" imgW="17022567" imgH="10349206" progId="MSGraph.Chart.8">
                  <p:embed/>
                </p:oleObj>
              </mc:Choice>
              <mc:Fallback>
                <p:oleObj name="Chart" r:id="rId3" imgW="17022567" imgH="10349206" progId="MSGraph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184400"/>
                        <a:ext cx="12115800" cy="736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4"/>
          <p:cNvSpPr>
            <a:spLocks/>
          </p:cNvSpPr>
          <p:nvPr/>
        </p:nvSpPr>
        <p:spPr bwMode="auto">
          <a:xfrm>
            <a:off x="1838325" y="366395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H</a:t>
            </a:r>
          </a:p>
        </p:txBody>
      </p:sp>
      <p:sp>
        <p:nvSpPr>
          <p:cNvPr id="95238" name="Rectangle 5"/>
          <p:cNvSpPr>
            <a:spLocks/>
          </p:cNvSpPr>
          <p:nvPr/>
        </p:nvSpPr>
        <p:spPr bwMode="auto">
          <a:xfrm>
            <a:off x="2419350" y="5118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He</a:t>
            </a:r>
          </a:p>
        </p:txBody>
      </p:sp>
      <p:sp>
        <p:nvSpPr>
          <p:cNvPr id="95239" name="Rectangle 6"/>
          <p:cNvSpPr>
            <a:spLocks/>
          </p:cNvSpPr>
          <p:nvPr/>
        </p:nvSpPr>
        <p:spPr bwMode="auto">
          <a:xfrm>
            <a:off x="2568575" y="30607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Li</a:t>
            </a:r>
          </a:p>
        </p:txBody>
      </p:sp>
      <p:sp>
        <p:nvSpPr>
          <p:cNvPr id="95240" name="Rectangle 7"/>
          <p:cNvSpPr>
            <a:spLocks/>
          </p:cNvSpPr>
          <p:nvPr/>
        </p:nvSpPr>
        <p:spPr bwMode="auto">
          <a:xfrm>
            <a:off x="3086100" y="35179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Be</a:t>
            </a:r>
          </a:p>
        </p:txBody>
      </p:sp>
      <p:sp>
        <p:nvSpPr>
          <p:cNvPr id="95241" name="Rectangle 8"/>
          <p:cNvSpPr>
            <a:spLocks/>
          </p:cNvSpPr>
          <p:nvPr/>
        </p:nvSpPr>
        <p:spPr bwMode="auto">
          <a:xfrm>
            <a:off x="3802063" y="41275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95242" name="Rectangle 9"/>
          <p:cNvSpPr>
            <a:spLocks/>
          </p:cNvSpPr>
          <p:nvPr/>
        </p:nvSpPr>
        <p:spPr bwMode="auto">
          <a:xfrm>
            <a:off x="4432300" y="4737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95243" name="Rectangle 10"/>
          <p:cNvSpPr>
            <a:spLocks/>
          </p:cNvSpPr>
          <p:nvPr/>
        </p:nvSpPr>
        <p:spPr bwMode="auto">
          <a:xfrm>
            <a:off x="4902200" y="54102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95244" name="Rectangle 11"/>
          <p:cNvSpPr>
            <a:spLocks/>
          </p:cNvSpPr>
          <p:nvPr/>
        </p:nvSpPr>
        <p:spPr bwMode="auto">
          <a:xfrm>
            <a:off x="5556250" y="62103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95245" name="Rectangle 12"/>
          <p:cNvSpPr>
            <a:spLocks/>
          </p:cNvSpPr>
          <p:nvPr/>
        </p:nvSpPr>
        <p:spPr bwMode="auto">
          <a:xfrm>
            <a:off x="6283325" y="71755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95246" name="Rectangle 13"/>
          <p:cNvSpPr>
            <a:spLocks/>
          </p:cNvSpPr>
          <p:nvPr/>
        </p:nvSpPr>
        <p:spPr bwMode="auto">
          <a:xfrm>
            <a:off x="6686550" y="80772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95247" name="Rectangle 14"/>
          <p:cNvSpPr>
            <a:spLocks/>
          </p:cNvSpPr>
          <p:nvPr/>
        </p:nvSpPr>
        <p:spPr bwMode="auto">
          <a:xfrm>
            <a:off x="4132263" y="28448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95248" name="Rectangle 15"/>
          <p:cNvSpPr>
            <a:spLocks/>
          </p:cNvSpPr>
          <p:nvPr/>
        </p:nvSpPr>
        <p:spPr bwMode="auto">
          <a:xfrm>
            <a:off x="4902200" y="3213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95249" name="Rectangle 16"/>
          <p:cNvSpPr>
            <a:spLocks/>
          </p:cNvSpPr>
          <p:nvPr/>
        </p:nvSpPr>
        <p:spPr bwMode="auto">
          <a:xfrm>
            <a:off x="5562600" y="3594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95250" name="Rectangle 17"/>
          <p:cNvSpPr>
            <a:spLocks/>
          </p:cNvSpPr>
          <p:nvPr/>
        </p:nvSpPr>
        <p:spPr bwMode="auto">
          <a:xfrm>
            <a:off x="6229350" y="39370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95251" name="Rectangle 18"/>
          <p:cNvSpPr>
            <a:spLocks/>
          </p:cNvSpPr>
          <p:nvPr/>
        </p:nvSpPr>
        <p:spPr bwMode="auto">
          <a:xfrm>
            <a:off x="6892925" y="42799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95252" name="Rectangle 19"/>
          <p:cNvSpPr>
            <a:spLocks/>
          </p:cNvSpPr>
          <p:nvPr/>
        </p:nvSpPr>
        <p:spPr bwMode="auto">
          <a:xfrm>
            <a:off x="7550150" y="4737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95253" name="Rectangle 20"/>
          <p:cNvSpPr>
            <a:spLocks/>
          </p:cNvSpPr>
          <p:nvPr/>
        </p:nvSpPr>
        <p:spPr bwMode="auto">
          <a:xfrm>
            <a:off x="7526018" y="3028434"/>
            <a:ext cx="39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Na</a:t>
            </a:r>
            <a:endParaRPr lang="en-US" sz="2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5254" name="Rectangle 21"/>
          <p:cNvSpPr>
            <a:spLocks/>
          </p:cNvSpPr>
          <p:nvPr/>
        </p:nvSpPr>
        <p:spPr bwMode="auto">
          <a:xfrm>
            <a:off x="8054975" y="32893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Mg</a:t>
            </a:r>
          </a:p>
        </p:txBody>
      </p:sp>
      <p:sp>
        <p:nvSpPr>
          <p:cNvPr id="95255" name="Rectangle 22"/>
          <p:cNvSpPr>
            <a:spLocks/>
          </p:cNvSpPr>
          <p:nvPr/>
        </p:nvSpPr>
        <p:spPr bwMode="auto">
          <a:xfrm>
            <a:off x="8739188" y="36957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95256" name="Rectangle 23"/>
          <p:cNvSpPr>
            <a:spLocks/>
          </p:cNvSpPr>
          <p:nvPr/>
        </p:nvSpPr>
        <p:spPr bwMode="auto">
          <a:xfrm>
            <a:off x="9348788" y="42799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95257" name="Rectangle 24"/>
          <p:cNvSpPr>
            <a:spLocks/>
          </p:cNvSpPr>
          <p:nvPr/>
        </p:nvSpPr>
        <p:spPr bwMode="auto">
          <a:xfrm>
            <a:off x="10069513" y="4660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5258" name="Rectangle 25"/>
          <p:cNvSpPr>
            <a:spLocks/>
          </p:cNvSpPr>
          <p:nvPr/>
        </p:nvSpPr>
        <p:spPr bwMode="auto">
          <a:xfrm>
            <a:off x="10666413" y="5143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59" name="Rectangle 26"/>
          <p:cNvSpPr>
            <a:spLocks/>
          </p:cNvSpPr>
          <p:nvPr/>
        </p:nvSpPr>
        <p:spPr bwMode="auto">
          <a:xfrm>
            <a:off x="11229975" y="54483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95260" name="Rectangle 27"/>
          <p:cNvSpPr>
            <a:spLocks/>
          </p:cNvSpPr>
          <p:nvPr/>
        </p:nvSpPr>
        <p:spPr bwMode="auto">
          <a:xfrm>
            <a:off x="11834813" y="57531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95261" name="Rectangle 28"/>
          <p:cNvSpPr>
            <a:spLocks/>
          </p:cNvSpPr>
          <p:nvPr/>
        </p:nvSpPr>
        <p:spPr bwMode="auto">
          <a:xfrm>
            <a:off x="9094788" y="26162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95262" name="Rectangle 29"/>
          <p:cNvSpPr>
            <a:spLocks/>
          </p:cNvSpPr>
          <p:nvPr/>
        </p:nvSpPr>
        <p:spPr bwMode="auto">
          <a:xfrm>
            <a:off x="9755188" y="28321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95263" name="Rectangle 30"/>
          <p:cNvSpPr>
            <a:spLocks/>
          </p:cNvSpPr>
          <p:nvPr/>
        </p:nvSpPr>
        <p:spPr bwMode="auto">
          <a:xfrm>
            <a:off x="10450513" y="30480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5264" name="Rectangle 31"/>
          <p:cNvSpPr>
            <a:spLocks/>
          </p:cNvSpPr>
          <p:nvPr/>
        </p:nvSpPr>
        <p:spPr bwMode="auto">
          <a:xfrm>
            <a:off x="11110913" y="3263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65" name="Rectangle 32"/>
          <p:cNvSpPr>
            <a:spLocks/>
          </p:cNvSpPr>
          <p:nvPr/>
        </p:nvSpPr>
        <p:spPr bwMode="auto">
          <a:xfrm>
            <a:off x="11725275" y="3479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95266" name="Rectangle 33"/>
          <p:cNvSpPr>
            <a:spLocks/>
          </p:cNvSpPr>
          <p:nvPr/>
        </p:nvSpPr>
        <p:spPr bwMode="auto">
          <a:xfrm>
            <a:off x="12380913" y="36957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95267" name="Rectangle 34"/>
          <p:cNvSpPr>
            <a:spLocks/>
          </p:cNvSpPr>
          <p:nvPr/>
        </p:nvSpPr>
        <p:spPr bwMode="auto">
          <a:xfrm>
            <a:off x="2058988" y="444500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364D64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400" i="1">
                <a:solidFill>
                  <a:srgbClr val="364D64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68" name="Rectangle 35"/>
          <p:cNvSpPr>
            <a:spLocks/>
          </p:cNvSpPr>
          <p:nvPr/>
        </p:nvSpPr>
        <p:spPr bwMode="auto">
          <a:xfrm>
            <a:off x="5187950" y="4826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8A454A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i="1">
                <a:solidFill>
                  <a:srgbClr val="8A454A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69" name="Rectangle 36"/>
          <p:cNvSpPr>
            <a:spLocks/>
          </p:cNvSpPr>
          <p:nvPr/>
        </p:nvSpPr>
        <p:spPr bwMode="auto">
          <a:xfrm>
            <a:off x="5389563" y="41529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BD9235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i="1">
                <a:solidFill>
                  <a:srgbClr val="BD9235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5270" name="Rectangle 37"/>
          <p:cNvSpPr>
            <a:spLocks/>
          </p:cNvSpPr>
          <p:nvPr/>
        </p:nvSpPr>
        <p:spPr bwMode="auto">
          <a:xfrm>
            <a:off x="10115550" y="40767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3A5A2D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i="1">
                <a:solidFill>
                  <a:srgbClr val="3A5A2D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71" name="Rectangle 38"/>
          <p:cNvSpPr>
            <a:spLocks/>
          </p:cNvSpPr>
          <p:nvPr/>
        </p:nvSpPr>
        <p:spPr bwMode="auto">
          <a:xfrm>
            <a:off x="10431463" y="36703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454242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i="1">
                <a:solidFill>
                  <a:srgbClr val="454242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1511300" y="3695700"/>
            <a:ext cx="1787525" cy="647700"/>
            <a:chOff x="0" y="0"/>
            <a:chExt cx="1126" cy="408"/>
          </a:xfrm>
        </p:grpSpPr>
        <p:sp>
          <p:nvSpPr>
            <p:cNvPr id="95279" name="AutoShape 39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95280" name="Rectangle 40"/>
            <p:cNvSpPr>
              <a:spLocks/>
            </p:cNvSpPr>
            <p:nvPr/>
          </p:nvSpPr>
          <p:spPr bwMode="auto">
            <a:xfrm>
              <a:off x="489" y="7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–13.6 eV</a:t>
              </a:r>
            </a:p>
          </p:txBody>
        </p:sp>
      </p:grpSp>
      <p:grpSp>
        <p:nvGrpSpPr>
          <p:cNvPr id="23596" name="Group 44"/>
          <p:cNvGrpSpPr>
            <a:grpSpLocks/>
          </p:cNvGrpSpPr>
          <p:nvPr/>
        </p:nvGrpSpPr>
        <p:grpSpPr bwMode="auto">
          <a:xfrm>
            <a:off x="6477000" y="4292600"/>
            <a:ext cx="1824038" cy="647700"/>
            <a:chOff x="0" y="0"/>
            <a:chExt cx="1149" cy="408"/>
          </a:xfrm>
        </p:grpSpPr>
        <p:sp>
          <p:nvSpPr>
            <p:cNvPr id="95277" name="AutoShape 42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95278" name="Rectangle 43"/>
            <p:cNvSpPr>
              <a:spLocks/>
            </p:cNvSpPr>
            <p:nvPr/>
          </p:nvSpPr>
          <p:spPr bwMode="auto">
            <a:xfrm>
              <a:off x="512" y="5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–18.6 eV</a:t>
              </a:r>
            </a:p>
          </p:txBody>
        </p:sp>
      </p:grpSp>
      <p:grpSp>
        <p:nvGrpSpPr>
          <p:cNvPr id="23599" name="Group 47"/>
          <p:cNvGrpSpPr>
            <a:grpSpLocks/>
          </p:cNvGrpSpPr>
          <p:nvPr/>
        </p:nvGrpSpPr>
        <p:grpSpPr bwMode="auto">
          <a:xfrm>
            <a:off x="6261100" y="7073900"/>
            <a:ext cx="1798638" cy="647700"/>
            <a:chOff x="0" y="0"/>
            <a:chExt cx="1133" cy="408"/>
          </a:xfrm>
        </p:grpSpPr>
        <p:sp>
          <p:nvSpPr>
            <p:cNvPr id="95275" name="AutoShape 45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95276" name="Rectangle 46"/>
            <p:cNvSpPr>
              <a:spLocks/>
            </p:cNvSpPr>
            <p:nvPr/>
          </p:nvSpPr>
          <p:spPr bwMode="auto">
            <a:xfrm>
              <a:off x="496" y="88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–40.2 eV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6248400" y="3962400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nb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 Diagram for HF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041400"/>
          </a:xfrm>
        </p:spPr>
        <p:txBody>
          <a:bodyPr/>
          <a:lstStyle/>
          <a:p>
            <a:pPr eaLnBrk="1" hangingPunct="1"/>
            <a:r>
              <a:rPr lang="en-US" smtClean="0"/>
              <a:t>The AO energies suggest that the 1</a:t>
            </a:r>
            <a:r>
              <a:rPr lang="en-US" i="1" smtClean="0"/>
              <a:t>s</a:t>
            </a:r>
            <a:r>
              <a:rPr lang="en-US" smtClean="0"/>
              <a:t> orbital of hydrogen interacts mostly with a 2</a:t>
            </a:r>
            <a:r>
              <a:rPr lang="en-US" i="1" smtClean="0"/>
              <a:t>p</a:t>
            </a:r>
            <a:r>
              <a:rPr lang="en-US" smtClean="0"/>
              <a:t> orbital of fluorine. The F 2</a:t>
            </a:r>
            <a:r>
              <a:rPr lang="en-US" i="1" smtClean="0"/>
              <a:t>s</a:t>
            </a:r>
            <a:r>
              <a:rPr lang="en-US" smtClean="0"/>
              <a:t> is nonbonding.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6089650" y="8915400"/>
            <a:ext cx="812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ea typeface="Helvetica Neue" charset="0"/>
                <a:cs typeface="Helvetica Neue" charset="0"/>
              </a:rPr>
              <a:t>H–F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5969000" y="3962400"/>
            <a:ext cx="1801813" cy="49213"/>
            <a:chOff x="0" y="0"/>
            <a:chExt cx="1135" cy="31"/>
          </a:xfrm>
        </p:grpSpPr>
        <p:grpSp>
          <p:nvGrpSpPr>
            <p:cNvPr id="96334" name="Group 7"/>
            <p:cNvGrpSpPr>
              <a:grpSpLocks/>
            </p:cNvGrpSpPr>
            <p:nvPr/>
          </p:nvGrpSpPr>
          <p:grpSpPr bwMode="auto">
            <a:xfrm>
              <a:off x="0" y="15"/>
              <a:ext cx="665" cy="5"/>
              <a:chOff x="0" y="0"/>
              <a:chExt cx="665" cy="5"/>
            </a:xfrm>
          </p:grpSpPr>
          <p:sp>
            <p:nvSpPr>
              <p:cNvPr id="96336" name="Line 5"/>
              <p:cNvSpPr>
                <a:spLocks noChangeShapeType="1"/>
              </p:cNvSpPr>
              <p:nvPr/>
            </p:nvSpPr>
            <p:spPr bwMode="auto">
              <a:xfrm rot="10800000" flipH="1">
                <a:off x="368" y="2"/>
                <a:ext cx="297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337" name="Line 6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6335" name="Line 8"/>
            <p:cNvSpPr>
              <a:spLocks noChangeShapeType="1"/>
            </p:cNvSpPr>
            <p:nvPr/>
          </p:nvSpPr>
          <p:spPr bwMode="auto">
            <a:xfrm rot="10800000" flipH="1">
              <a:off x="663" y="15"/>
              <a:ext cx="4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4638675" y="2711450"/>
            <a:ext cx="1638300" cy="2179638"/>
            <a:chOff x="0" y="0"/>
            <a:chExt cx="1032" cy="1372"/>
          </a:xfrm>
        </p:grpSpPr>
        <p:sp>
          <p:nvSpPr>
            <p:cNvPr id="96332" name="Line 10"/>
            <p:cNvSpPr>
              <a:spLocks noChangeShapeType="1"/>
            </p:cNvSpPr>
            <p:nvPr/>
          </p:nvSpPr>
          <p:spPr bwMode="auto">
            <a:xfrm rot="10800000" flipH="1">
              <a:off x="17" y="0"/>
              <a:ext cx="997" cy="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333" name="Line 11"/>
            <p:cNvSpPr>
              <a:spLocks noChangeShapeType="1"/>
            </p:cNvSpPr>
            <p:nvPr/>
          </p:nvSpPr>
          <p:spPr bwMode="auto">
            <a:xfrm>
              <a:off x="27" y="545"/>
              <a:ext cx="987" cy="7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6708775" y="2671763"/>
            <a:ext cx="1100138" cy="2151062"/>
            <a:chOff x="0" y="0"/>
            <a:chExt cx="693" cy="1354"/>
          </a:xfrm>
        </p:grpSpPr>
        <p:sp>
          <p:nvSpPr>
            <p:cNvPr id="96330" name="Line 13"/>
            <p:cNvSpPr>
              <a:spLocks noChangeShapeType="1"/>
            </p:cNvSpPr>
            <p:nvPr/>
          </p:nvSpPr>
          <p:spPr bwMode="auto">
            <a:xfrm rot="10800000" flipH="1">
              <a:off x="16" y="835"/>
              <a:ext cx="660" cy="5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331" name="Line 14"/>
            <p:cNvSpPr>
              <a:spLocks noChangeShapeType="1"/>
            </p:cNvSpPr>
            <p:nvPr/>
          </p:nvSpPr>
          <p:spPr bwMode="auto">
            <a:xfrm>
              <a:off x="21" y="21"/>
              <a:ext cx="650" cy="8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261100" y="7766050"/>
            <a:ext cx="2114550" cy="112713"/>
            <a:chOff x="0" y="0"/>
            <a:chExt cx="1332" cy="70"/>
          </a:xfrm>
        </p:grpSpPr>
        <p:sp>
          <p:nvSpPr>
            <p:cNvPr id="96328" name="Line 16"/>
            <p:cNvSpPr>
              <a:spLocks noChangeShapeType="1"/>
            </p:cNvSpPr>
            <p:nvPr/>
          </p:nvSpPr>
          <p:spPr bwMode="auto">
            <a:xfrm rot="10800000" flipH="1">
              <a:off x="0" y="37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329" name="Line 17"/>
            <p:cNvSpPr>
              <a:spLocks noChangeShapeType="1"/>
            </p:cNvSpPr>
            <p:nvPr/>
          </p:nvSpPr>
          <p:spPr bwMode="auto">
            <a:xfrm>
              <a:off x="296" y="35"/>
              <a:ext cx="10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7607300" y="2514600"/>
            <a:ext cx="1625600" cy="685800"/>
            <a:chOff x="0" y="0"/>
            <a:chExt cx="1024" cy="432"/>
          </a:xfrm>
        </p:grpSpPr>
        <p:pic>
          <p:nvPicPr>
            <p:cNvPr id="96326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"/>
              <a:ext cx="51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327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0"/>
              <a:ext cx="48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5143500" y="7493000"/>
            <a:ext cx="1590675" cy="908050"/>
            <a:chOff x="0" y="0"/>
            <a:chExt cx="1002" cy="572"/>
          </a:xfrm>
        </p:grpSpPr>
        <p:pic>
          <p:nvPicPr>
            <p:cNvPr id="9632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5" name="Rectangle 23"/>
            <p:cNvSpPr>
              <a:spLocks/>
            </p:cNvSpPr>
            <p:nvPr/>
          </p:nvSpPr>
          <p:spPr bwMode="auto">
            <a:xfrm>
              <a:off x="709" y="284"/>
              <a:ext cx="2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400" b="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nb</a:t>
              </a:r>
            </a:p>
          </p:txBody>
        </p:sp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6261100" y="4838700"/>
            <a:ext cx="1600200" cy="622300"/>
            <a:chOff x="0" y="0"/>
            <a:chExt cx="1008" cy="392"/>
          </a:xfrm>
        </p:grpSpPr>
        <p:sp>
          <p:nvSpPr>
            <p:cNvPr id="96321" name="Line 25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6322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56"/>
              <a:ext cx="75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3" name="Rectangle 27"/>
            <p:cNvSpPr>
              <a:spLocks/>
            </p:cNvSpPr>
            <p:nvPr/>
          </p:nvSpPr>
          <p:spPr bwMode="auto">
            <a:xfrm>
              <a:off x="48" y="72"/>
              <a:ext cx="1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4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σ</a:t>
              </a:r>
            </a:p>
          </p:txBody>
        </p:sp>
      </p:grpSp>
      <p:grpSp>
        <p:nvGrpSpPr>
          <p:cNvPr id="24608" name="Group 32"/>
          <p:cNvGrpSpPr>
            <a:grpSpLocks/>
          </p:cNvGrpSpPr>
          <p:nvPr/>
        </p:nvGrpSpPr>
        <p:grpSpPr bwMode="auto">
          <a:xfrm>
            <a:off x="5168900" y="2120900"/>
            <a:ext cx="1563688" cy="685800"/>
            <a:chOff x="0" y="0"/>
            <a:chExt cx="985" cy="432"/>
          </a:xfrm>
        </p:grpSpPr>
        <p:sp>
          <p:nvSpPr>
            <p:cNvPr id="96318" name="Line 29"/>
            <p:cNvSpPr>
              <a:spLocks noChangeShapeType="1"/>
            </p:cNvSpPr>
            <p:nvPr/>
          </p:nvSpPr>
          <p:spPr bwMode="auto">
            <a:xfrm rot="10800000" flipH="1">
              <a:off x="688" y="370"/>
              <a:ext cx="29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6319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0" name="Rectangle 31"/>
            <p:cNvSpPr>
              <a:spLocks/>
            </p:cNvSpPr>
            <p:nvPr/>
          </p:nvSpPr>
          <p:spPr bwMode="auto">
            <a:xfrm>
              <a:off x="713" y="68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4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σ*</a:t>
              </a:r>
            </a:p>
          </p:txBody>
        </p:sp>
      </p:grpSp>
      <p:sp>
        <p:nvSpPr>
          <p:cNvPr id="24609" name="Freeform 33"/>
          <p:cNvSpPr>
            <a:spLocks/>
          </p:cNvSpPr>
          <p:nvPr/>
        </p:nvSpPr>
        <p:spPr bwMode="auto">
          <a:xfrm>
            <a:off x="6900863" y="3025775"/>
            <a:ext cx="1154112" cy="11779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4657" y="21600"/>
                  <a:pt x="15737" y="5285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4612" name="Group 36"/>
          <p:cNvGrpSpPr>
            <a:grpSpLocks/>
          </p:cNvGrpSpPr>
          <p:nvPr/>
        </p:nvGrpSpPr>
        <p:grpSpPr bwMode="auto">
          <a:xfrm>
            <a:off x="1514475" y="4295775"/>
            <a:ext cx="1795463" cy="1795463"/>
            <a:chOff x="0" y="0"/>
            <a:chExt cx="1131" cy="1131"/>
          </a:xfrm>
        </p:grpSpPr>
        <p:sp>
          <p:nvSpPr>
            <p:cNvPr id="96316" name="Rectangle 34"/>
            <p:cNvSpPr>
              <a:spLocks/>
            </p:cNvSpPr>
            <p:nvPr/>
          </p:nvSpPr>
          <p:spPr bwMode="auto">
            <a:xfrm rot="-5400000">
              <a:off x="-65" y="389"/>
              <a:ext cx="81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Energy</a:t>
              </a:r>
            </a:p>
          </p:txBody>
        </p:sp>
        <p:sp>
          <p:nvSpPr>
            <p:cNvPr id="96317" name="Line 35"/>
            <p:cNvSpPr>
              <a:spLocks noChangeShapeType="1"/>
            </p:cNvSpPr>
            <p:nvPr/>
          </p:nvSpPr>
          <p:spPr bwMode="auto">
            <a:xfrm flipH="1">
              <a:off x="565" y="0"/>
              <a:ext cx="0" cy="11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613" name="Freeform 37"/>
          <p:cNvSpPr>
            <a:spLocks/>
          </p:cNvSpPr>
          <p:nvPr/>
        </p:nvSpPr>
        <p:spPr bwMode="auto">
          <a:xfrm>
            <a:off x="4406900" y="3109913"/>
            <a:ext cx="77788" cy="379412"/>
          </a:xfrm>
          <a:custGeom>
            <a:avLst/>
            <a:gdLst>
              <a:gd name="T0" fmla="*/ 3633204 w 21600"/>
              <a:gd name="T1" fmla="*/ 2056283443 h 21600"/>
              <a:gd name="T2" fmla="*/ 3633204 w 21600"/>
              <a:gd name="T3" fmla="*/ 0 h 21600"/>
              <a:gd name="T4" fmla="*/ 0 w 21600"/>
              <a:gd name="T5" fmla="*/ 53644324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4624" name="Group 48"/>
          <p:cNvGrpSpPr>
            <a:grpSpLocks/>
          </p:cNvGrpSpPr>
          <p:nvPr/>
        </p:nvGrpSpPr>
        <p:grpSpPr bwMode="auto">
          <a:xfrm>
            <a:off x="7874000" y="3505200"/>
            <a:ext cx="1258888" cy="4222750"/>
            <a:chOff x="0" y="0"/>
            <a:chExt cx="793" cy="2660"/>
          </a:xfrm>
        </p:grpSpPr>
        <p:sp>
          <p:nvSpPr>
            <p:cNvPr id="96306" name="Freeform 38"/>
            <p:cNvSpPr>
              <a:spLocks/>
            </p:cNvSpPr>
            <p:nvPr/>
          </p:nvSpPr>
          <p:spPr bwMode="auto">
            <a:xfrm>
              <a:off x="744" y="24"/>
              <a:ext cx="49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6307" name="Group 41"/>
            <p:cNvGrpSpPr>
              <a:grpSpLocks/>
            </p:cNvGrpSpPr>
            <p:nvPr/>
          </p:nvGrpSpPr>
          <p:grpSpPr bwMode="auto">
            <a:xfrm>
              <a:off x="376" y="2384"/>
              <a:ext cx="139" cy="276"/>
              <a:chOff x="0" y="0"/>
              <a:chExt cx="139" cy="276"/>
            </a:xfrm>
          </p:grpSpPr>
          <p:sp>
            <p:nvSpPr>
              <p:cNvPr id="96314" name="Freeform 39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315" name="Freeform 40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6308" name="Group 44"/>
            <p:cNvGrpSpPr>
              <a:grpSpLocks/>
            </p:cNvGrpSpPr>
            <p:nvPr/>
          </p:nvGrpSpPr>
          <p:grpSpPr bwMode="auto">
            <a:xfrm>
              <a:off x="0" y="0"/>
              <a:ext cx="139" cy="276"/>
              <a:chOff x="0" y="0"/>
              <a:chExt cx="139" cy="276"/>
            </a:xfrm>
          </p:grpSpPr>
          <p:sp>
            <p:nvSpPr>
              <p:cNvPr id="96312" name="Freeform 4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313" name="Freeform 4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6309" name="Group 47"/>
            <p:cNvGrpSpPr>
              <a:grpSpLocks/>
            </p:cNvGrpSpPr>
            <p:nvPr/>
          </p:nvGrpSpPr>
          <p:grpSpPr bwMode="auto">
            <a:xfrm>
              <a:off x="392" y="0"/>
              <a:ext cx="139" cy="276"/>
              <a:chOff x="0" y="0"/>
              <a:chExt cx="139" cy="276"/>
            </a:xfrm>
          </p:grpSpPr>
          <p:sp>
            <p:nvSpPr>
              <p:cNvPr id="96310" name="Freeform 4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311" name="Freeform 4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4637" name="Group 61"/>
          <p:cNvGrpSpPr>
            <a:grpSpLocks/>
          </p:cNvGrpSpPr>
          <p:nvPr/>
        </p:nvGrpSpPr>
        <p:grpSpPr bwMode="auto">
          <a:xfrm>
            <a:off x="6134100" y="3479800"/>
            <a:ext cx="728663" cy="4248150"/>
            <a:chOff x="0" y="0"/>
            <a:chExt cx="459" cy="2676"/>
          </a:xfrm>
        </p:grpSpPr>
        <p:grpSp>
          <p:nvGrpSpPr>
            <p:cNvPr id="96294" name="Group 51"/>
            <p:cNvGrpSpPr>
              <a:grpSpLocks/>
            </p:cNvGrpSpPr>
            <p:nvPr/>
          </p:nvGrpSpPr>
          <p:grpSpPr bwMode="auto">
            <a:xfrm>
              <a:off x="184" y="2400"/>
              <a:ext cx="139" cy="276"/>
              <a:chOff x="0" y="0"/>
              <a:chExt cx="139" cy="276"/>
            </a:xfrm>
          </p:grpSpPr>
          <p:sp>
            <p:nvSpPr>
              <p:cNvPr id="96304" name="Freeform 49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305" name="Freeform 50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6295" name="Group 54"/>
            <p:cNvGrpSpPr>
              <a:grpSpLocks/>
            </p:cNvGrpSpPr>
            <p:nvPr/>
          </p:nvGrpSpPr>
          <p:grpSpPr bwMode="auto">
            <a:xfrm>
              <a:off x="160" y="552"/>
              <a:ext cx="139" cy="276"/>
              <a:chOff x="0" y="0"/>
              <a:chExt cx="139" cy="276"/>
            </a:xfrm>
          </p:grpSpPr>
          <p:sp>
            <p:nvSpPr>
              <p:cNvPr id="96302" name="Freeform 5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303" name="Freeform 5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6296" name="Group 57"/>
            <p:cNvGrpSpPr>
              <a:grpSpLocks/>
            </p:cNvGrpSpPr>
            <p:nvPr/>
          </p:nvGrpSpPr>
          <p:grpSpPr bwMode="auto">
            <a:xfrm>
              <a:off x="0" y="8"/>
              <a:ext cx="139" cy="276"/>
              <a:chOff x="0" y="0"/>
              <a:chExt cx="139" cy="276"/>
            </a:xfrm>
          </p:grpSpPr>
          <p:sp>
            <p:nvSpPr>
              <p:cNvPr id="96300" name="Freeform 5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301" name="Freeform 5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6297" name="Group 60"/>
            <p:cNvGrpSpPr>
              <a:grpSpLocks/>
            </p:cNvGrpSpPr>
            <p:nvPr/>
          </p:nvGrpSpPr>
          <p:grpSpPr bwMode="auto">
            <a:xfrm>
              <a:off x="320" y="0"/>
              <a:ext cx="139" cy="276"/>
              <a:chOff x="0" y="0"/>
              <a:chExt cx="139" cy="276"/>
            </a:xfrm>
          </p:grpSpPr>
          <p:sp>
            <p:nvSpPr>
              <p:cNvPr id="96298" name="Freeform 5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299" name="Freeform 5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4643" name="Group 67"/>
          <p:cNvGrpSpPr>
            <a:grpSpLocks/>
          </p:cNvGrpSpPr>
          <p:nvPr/>
        </p:nvGrpSpPr>
        <p:grpSpPr bwMode="auto">
          <a:xfrm>
            <a:off x="3176588" y="3371850"/>
            <a:ext cx="1498600" cy="6096000"/>
            <a:chOff x="0" y="0"/>
            <a:chExt cx="944" cy="3840"/>
          </a:xfrm>
        </p:grpSpPr>
        <p:grpSp>
          <p:nvGrpSpPr>
            <p:cNvPr id="96289" name="Group 65"/>
            <p:cNvGrpSpPr>
              <a:grpSpLocks/>
            </p:cNvGrpSpPr>
            <p:nvPr/>
          </p:nvGrpSpPr>
          <p:grpSpPr bwMode="auto">
            <a:xfrm>
              <a:off x="0" y="0"/>
              <a:ext cx="944" cy="3840"/>
              <a:chOff x="0" y="0"/>
              <a:chExt cx="944" cy="3840"/>
            </a:xfrm>
          </p:grpSpPr>
          <p:sp>
            <p:nvSpPr>
              <p:cNvPr id="96291" name="Rectangle 62"/>
              <p:cNvSpPr>
                <a:spLocks/>
              </p:cNvSpPr>
              <p:nvPr/>
            </p:nvSpPr>
            <p:spPr bwMode="auto">
              <a:xfrm>
                <a:off x="673" y="3488"/>
                <a:ext cx="250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>
                    <a:solidFill>
                      <a:srgbClr val="000000"/>
                    </a:solidFill>
                    <a:ea typeface="Helvetica Neue" charset="0"/>
                    <a:cs typeface="Helvetica Neue" charset="0"/>
                  </a:rPr>
                  <a:t>H</a:t>
                </a:r>
              </a:p>
            </p:txBody>
          </p:sp>
          <p:sp>
            <p:nvSpPr>
              <p:cNvPr id="96292" name="Line 63"/>
              <p:cNvSpPr>
                <a:spLocks noChangeShapeType="1"/>
              </p:cNvSpPr>
              <p:nvPr/>
            </p:nvSpPr>
            <p:spPr bwMode="auto">
              <a:xfrm rot="10800000" flipH="1">
                <a:off x="646" y="126"/>
                <a:ext cx="298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293" name="Rectangle 64"/>
              <p:cNvSpPr>
                <a:spLocks/>
              </p:cNvSpPr>
              <p:nvPr/>
            </p:nvSpPr>
            <p:spPr bwMode="auto">
              <a:xfrm>
                <a:off x="0" y="0"/>
                <a:ext cx="63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80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–13.6 eV</a:t>
                </a:r>
              </a:p>
            </p:txBody>
          </p:sp>
        </p:grpSp>
        <p:sp>
          <p:nvSpPr>
            <p:cNvPr id="96290" name="Rectangle 66"/>
            <p:cNvSpPr>
              <a:spLocks/>
            </p:cNvSpPr>
            <p:nvPr/>
          </p:nvSpPr>
          <p:spPr bwMode="auto">
            <a:xfrm>
              <a:off x="696" y="180"/>
              <a:ext cx="22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  <a:r>
                <a:rPr lang="en-US" sz="1800" b="0" i="1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s</a:t>
              </a:r>
            </a:p>
          </p:txBody>
        </p:sp>
      </p:grpSp>
      <p:grpSp>
        <p:nvGrpSpPr>
          <p:cNvPr id="24655" name="Group 79"/>
          <p:cNvGrpSpPr>
            <a:grpSpLocks/>
          </p:cNvGrpSpPr>
          <p:nvPr/>
        </p:nvGrpSpPr>
        <p:grpSpPr bwMode="auto">
          <a:xfrm>
            <a:off x="7772400" y="3784600"/>
            <a:ext cx="2751138" cy="5689600"/>
            <a:chOff x="0" y="0"/>
            <a:chExt cx="1733" cy="3584"/>
          </a:xfrm>
        </p:grpSpPr>
        <p:grpSp>
          <p:nvGrpSpPr>
            <p:cNvPr id="96278" name="Group 76"/>
            <p:cNvGrpSpPr>
              <a:grpSpLocks/>
            </p:cNvGrpSpPr>
            <p:nvPr/>
          </p:nvGrpSpPr>
          <p:grpSpPr bwMode="auto">
            <a:xfrm>
              <a:off x="0" y="0"/>
              <a:ext cx="1733" cy="3584"/>
              <a:chOff x="0" y="0"/>
              <a:chExt cx="1733" cy="3584"/>
            </a:xfrm>
          </p:grpSpPr>
          <p:sp>
            <p:nvSpPr>
              <p:cNvPr id="96281" name="Line 68"/>
              <p:cNvSpPr>
                <a:spLocks noChangeShapeType="1"/>
              </p:cNvSpPr>
              <p:nvPr/>
            </p:nvSpPr>
            <p:spPr bwMode="auto">
              <a:xfrm>
                <a:off x="368" y="2546"/>
                <a:ext cx="297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96282" name="Group 72"/>
              <p:cNvGrpSpPr>
                <a:grpSpLocks/>
              </p:cNvGrpSpPr>
              <p:nvPr/>
            </p:nvGrpSpPr>
            <p:grpSpPr bwMode="auto">
              <a:xfrm>
                <a:off x="0" y="128"/>
                <a:ext cx="1033" cy="5"/>
                <a:chOff x="0" y="0"/>
                <a:chExt cx="1033" cy="5"/>
              </a:xfrm>
            </p:grpSpPr>
            <p:sp>
              <p:nvSpPr>
                <p:cNvPr id="96286" name="Line 6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68" y="2"/>
                  <a:ext cx="297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6287" name="Line 7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"/>
                  <a:ext cx="297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6288" name="Line 7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36" y="2"/>
                  <a:ext cx="297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96283" name="Rectangle 73"/>
              <p:cNvSpPr>
                <a:spLocks/>
              </p:cNvSpPr>
              <p:nvPr/>
            </p:nvSpPr>
            <p:spPr bwMode="auto">
              <a:xfrm>
                <a:off x="409" y="3232"/>
                <a:ext cx="215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>
                    <a:solidFill>
                      <a:srgbClr val="000000"/>
                    </a:solidFill>
                    <a:ea typeface="Helvetica Neue" charset="0"/>
                    <a:cs typeface="Helvetica Neue" charset="0"/>
                  </a:rPr>
                  <a:t>F</a:t>
                </a:r>
              </a:p>
            </p:txBody>
          </p:sp>
          <p:sp>
            <p:nvSpPr>
              <p:cNvPr id="96284" name="Rectangle 74"/>
              <p:cNvSpPr>
                <a:spLocks/>
              </p:cNvSpPr>
              <p:nvPr/>
            </p:nvSpPr>
            <p:spPr bwMode="auto">
              <a:xfrm>
                <a:off x="1096" y="0"/>
                <a:ext cx="63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80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–18.6 eV</a:t>
                </a:r>
              </a:p>
            </p:txBody>
          </p:sp>
          <p:sp>
            <p:nvSpPr>
              <p:cNvPr id="96285" name="Rectangle 75"/>
              <p:cNvSpPr>
                <a:spLocks/>
              </p:cNvSpPr>
              <p:nvPr/>
            </p:nvSpPr>
            <p:spPr bwMode="auto">
              <a:xfrm>
                <a:off x="776" y="2408"/>
                <a:ext cx="63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3600"/>
                  </a:spcBef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6" charset="0"/>
                    <a:cs typeface="ヒラギノ角ゴ ProN W6" charset="0"/>
                    <a:sym typeface="Helvetica Neue" charset="0"/>
                  </a:defRPr>
                </a:lvl1pPr>
                <a:lvl2pPr marL="58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3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2pPr>
                <a:lvl3pPr marL="121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4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3pPr>
                <a:lvl4pPr marL="1854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sz="2000"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4pPr>
                <a:lvl5pPr marL="2489200" indent="-317500">
                  <a:spcBef>
                    <a:spcPts val="1200"/>
                  </a:spcBef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5pPr>
                <a:lvl6pPr marL="29464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6pPr>
                <a:lvl7pPr marL="34036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7pPr>
                <a:lvl8pPr marL="38608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8pPr>
                <a:lvl9pPr marL="4318000" indent="-317500" eaLnBrk="0" fontAlgn="base" hangingPunct="0"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75000"/>
                  <a:buFont typeface="Helvetica Neue" charset="0"/>
                  <a:buChar char="•"/>
                  <a:defRPr b="1">
                    <a:solidFill>
                      <a:schemeClr val="tx1"/>
                    </a:solidFill>
                    <a:latin typeface="Helvetica Neue" charset="0"/>
                    <a:ea typeface="ヒラギノ角ゴ ProN W3" charset="0"/>
                    <a:cs typeface="ヒラギノ角ゴ ProN W3" charset="0"/>
                    <a:sym typeface="Helvetica Neue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180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–40.2 eV</a:t>
                </a:r>
              </a:p>
            </p:txBody>
          </p:sp>
        </p:grpSp>
        <p:sp>
          <p:nvSpPr>
            <p:cNvPr id="96279" name="Rectangle 77"/>
            <p:cNvSpPr>
              <a:spLocks/>
            </p:cNvSpPr>
            <p:nvPr/>
          </p:nvSpPr>
          <p:spPr bwMode="auto">
            <a:xfrm>
              <a:off x="409" y="2576"/>
              <a:ext cx="22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s</a:t>
              </a:r>
            </a:p>
          </p:txBody>
        </p:sp>
        <p:sp>
          <p:nvSpPr>
            <p:cNvPr id="96280" name="Rectangle 78"/>
            <p:cNvSpPr>
              <a:spLocks/>
            </p:cNvSpPr>
            <p:nvPr/>
          </p:nvSpPr>
          <p:spPr bwMode="auto">
            <a:xfrm>
              <a:off x="401" y="136"/>
              <a:ext cx="23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 b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b="0" i="1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p</a:t>
              </a:r>
            </a:p>
          </p:txBody>
        </p:sp>
      </p:grpSp>
      <p:sp>
        <p:nvSpPr>
          <p:cNvPr id="24656" name="Rectangle 80"/>
          <p:cNvSpPr>
            <a:spLocks/>
          </p:cNvSpPr>
          <p:nvPr/>
        </p:nvSpPr>
        <p:spPr bwMode="auto">
          <a:xfrm>
            <a:off x="8469313" y="5213350"/>
            <a:ext cx="34798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So H–F has one σ bond and three lone electron pairs on fluorine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457758192" presetClass="entr" presetSubtype="-11828224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57758192" presetClass="entr" presetSubtype="-11828224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57758192" presetClass="entr" presetSubtype="-11828224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57758192" presetClass="entr" presetSubtype="-11828224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  <p:bldP spid="24580" grpId="0" autoUpdateAnimBg="0"/>
      <p:bldP spid="24609" grpId="0" animBg="1"/>
      <p:bldP spid="24613" grpId="0" animBg="1"/>
      <p:bldP spid="24656" grpId="0" animBg="1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, Text &amp; Photo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Text &amp; Photo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, Text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Text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Text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itle &amp; Bullets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0F0F0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7_Title &amp; Bullets">
  <a:themeElements>
    <a:clrScheme name="">
      <a:dk1>
        <a:srgbClr val="000000"/>
      </a:dk1>
      <a:lt1>
        <a:srgbClr val="E6E6E6"/>
      </a:lt1>
      <a:dk2>
        <a:srgbClr val="000000"/>
      </a:dk2>
      <a:lt2>
        <a:srgbClr val="000000"/>
      </a:lt2>
      <a:accent1>
        <a:srgbClr val="E6E6E6"/>
      </a:accent1>
      <a:accent2>
        <a:srgbClr val="333399"/>
      </a:accent2>
      <a:accent3>
        <a:srgbClr val="F0F0F0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31159</TotalTime>
  <Pages>0</Pages>
  <Words>635</Words>
  <Characters>0</Characters>
  <Application>Microsoft Office PowerPoint</Application>
  <PresentationFormat>Custom</PresentationFormat>
  <Lines>0</Lines>
  <Paragraphs>195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Apple Symbols</vt:lpstr>
      <vt:lpstr>Arial</vt:lpstr>
      <vt:lpstr>Calibri</vt:lpstr>
      <vt:lpstr>Gill Sans</vt:lpstr>
      <vt:lpstr>Helvetica Neue</vt:lpstr>
      <vt:lpstr>Wingdings</vt:lpstr>
      <vt:lpstr>ヒラギノ角ゴ ProN W3</vt:lpstr>
      <vt:lpstr>ヒラギノ角ゴ ProN W6</vt:lpstr>
      <vt:lpstr>Title &amp; Subtitle</vt:lpstr>
      <vt:lpstr>Blank</vt:lpstr>
      <vt:lpstr>Title, Text &amp; Photo</vt:lpstr>
      <vt:lpstr>Title &amp; Text</vt:lpstr>
      <vt:lpstr>3_Title &amp; Bullets</vt:lpstr>
      <vt:lpstr>27_Title &amp; Bullets</vt:lpstr>
      <vt:lpstr>Chart</vt:lpstr>
      <vt:lpstr>MO Diagrams for  Diatomic Molecules</vt:lpstr>
      <vt:lpstr>Homonuclear Diatomic Molecules</vt:lpstr>
      <vt:lpstr>Electron Configurations and Bond Orders</vt:lpstr>
      <vt:lpstr>Orbital Mixing</vt:lpstr>
      <vt:lpstr>Orbital Mixing</vt:lpstr>
      <vt:lpstr>MOs of Homonuclear Diatomic Molecules</vt:lpstr>
      <vt:lpstr>Bond Order and Bond Distance</vt:lpstr>
      <vt:lpstr>Relative AO Energies for MO Diagrams</vt:lpstr>
      <vt:lpstr>MO Diagram for HF</vt:lpstr>
      <vt:lpstr>Relative AO Energies for MO Diagrams</vt:lpstr>
      <vt:lpstr>Heteronuclear Diatomic Molecules: CO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Groups</dc:title>
  <dc:subject/>
  <dc:creator>Lawman</dc:creator>
  <cp:keywords/>
  <dc:description/>
  <cp:lastModifiedBy>Matt Law</cp:lastModifiedBy>
  <cp:revision>794</cp:revision>
  <cp:lastPrinted>2015-10-09T07:01:25Z</cp:lastPrinted>
  <dcterms:modified xsi:type="dcterms:W3CDTF">2015-10-09T07:03:52Z</dcterms:modified>
</cp:coreProperties>
</file>